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07" r:id="rId5"/>
  </p:sldMasterIdLst>
  <p:notesMasterIdLst>
    <p:notesMasterId r:id="rId72"/>
  </p:notesMasterIdLst>
  <p:sldIdLst>
    <p:sldId id="257" r:id="rId6"/>
    <p:sldId id="1168" r:id="rId7"/>
    <p:sldId id="1123" r:id="rId8"/>
    <p:sldId id="262" r:id="rId9"/>
    <p:sldId id="2141411861" r:id="rId10"/>
    <p:sldId id="1171" r:id="rId11"/>
    <p:sldId id="1112" r:id="rId12"/>
    <p:sldId id="1121" r:id="rId13"/>
    <p:sldId id="2141411966" r:id="rId14"/>
    <p:sldId id="274" r:id="rId15"/>
    <p:sldId id="276" r:id="rId16"/>
    <p:sldId id="264" r:id="rId17"/>
    <p:sldId id="1150" r:id="rId18"/>
    <p:sldId id="280" r:id="rId19"/>
    <p:sldId id="1113" r:id="rId20"/>
    <p:sldId id="1114" r:id="rId21"/>
    <p:sldId id="1115" r:id="rId22"/>
    <p:sldId id="1116" r:id="rId23"/>
    <p:sldId id="1118" r:id="rId24"/>
    <p:sldId id="1119" r:id="rId25"/>
    <p:sldId id="1117" r:id="rId26"/>
    <p:sldId id="1120" r:id="rId27"/>
    <p:sldId id="2141411862" r:id="rId28"/>
    <p:sldId id="1125" r:id="rId29"/>
    <p:sldId id="2141411863" r:id="rId30"/>
    <p:sldId id="2141411864" r:id="rId31"/>
    <p:sldId id="1130" r:id="rId32"/>
    <p:sldId id="1129" r:id="rId33"/>
    <p:sldId id="2141411957" r:id="rId34"/>
    <p:sldId id="1131" r:id="rId35"/>
    <p:sldId id="1157" r:id="rId36"/>
    <p:sldId id="1161" r:id="rId37"/>
    <p:sldId id="1162" r:id="rId38"/>
    <p:sldId id="1132" r:id="rId39"/>
    <p:sldId id="1133" r:id="rId40"/>
    <p:sldId id="1134" r:id="rId41"/>
    <p:sldId id="1135" r:id="rId42"/>
    <p:sldId id="1155" r:id="rId43"/>
    <p:sldId id="2141411968" r:id="rId44"/>
    <p:sldId id="2141411956" r:id="rId45"/>
    <p:sldId id="1183" r:id="rId46"/>
    <p:sldId id="1185" r:id="rId47"/>
    <p:sldId id="1136" r:id="rId48"/>
    <p:sldId id="1170" r:id="rId49"/>
    <p:sldId id="2141411958" r:id="rId50"/>
    <p:sldId id="1177" r:id="rId51"/>
    <p:sldId id="2141411961" r:id="rId52"/>
    <p:sldId id="2141411963" r:id="rId53"/>
    <p:sldId id="2141411962" r:id="rId54"/>
    <p:sldId id="2141411969" r:id="rId55"/>
    <p:sldId id="2141411964" r:id="rId56"/>
    <p:sldId id="2141411965" r:id="rId57"/>
    <p:sldId id="1200" r:id="rId58"/>
    <p:sldId id="1202" r:id="rId59"/>
    <p:sldId id="1203" r:id="rId60"/>
    <p:sldId id="2141411967" r:id="rId61"/>
    <p:sldId id="1181" r:id="rId62"/>
    <p:sldId id="1182" r:id="rId63"/>
    <p:sldId id="2141411971" r:id="rId64"/>
    <p:sldId id="2141411970" r:id="rId65"/>
    <p:sldId id="2141411959" r:id="rId66"/>
    <p:sldId id="2141411972" r:id="rId67"/>
    <p:sldId id="1167" r:id="rId68"/>
    <p:sldId id="1178" r:id="rId69"/>
    <p:sldId id="1165" r:id="rId70"/>
    <p:sldId id="1179" r:id="rId7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ields, Ryan K" initials="SRK" lastIdx="1" clrIdx="0">
    <p:extLst>
      <p:ext uri="{19B8F6BF-5375-455C-9EA6-DF929625EA0E}">
        <p15:presenceInfo xmlns:p15="http://schemas.microsoft.com/office/powerpoint/2012/main" userId="S-1-5-21-2361984597-2039549782-3180204118-25651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2D2E83"/>
    <a:srgbClr val="282A5B"/>
    <a:srgbClr val="7B94A6"/>
    <a:srgbClr val="42245E"/>
    <a:srgbClr val="4B905E"/>
    <a:srgbClr val="28285C"/>
    <a:srgbClr val="113F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52"/>
    <p:restoredTop sz="74156" autoAdjust="0"/>
  </p:normalViewPr>
  <p:slideViewPr>
    <p:cSldViewPr snapToGrid="0" snapToObjects="1">
      <p:cViewPr varScale="1">
        <p:scale>
          <a:sx n="80" d="100"/>
          <a:sy n="80" d="100"/>
        </p:scale>
        <p:origin x="1956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theme" Target="theme/theme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C/T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Pan-BL-NS</c:v>
                </c:pt>
              </c:strCache>
            </c:strRef>
          </c:cat>
          <c:val>
            <c:numRef>
              <c:f>Sheet1!$B$2</c:f>
              <c:numCache>
                <c:formatCode>0.00%</c:formatCode>
                <c:ptCount val="1"/>
                <c:pt idx="0">
                  <c:v>0.68600000000000005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31-4C30-AB07-2372C5E51DB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CZA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Pan-BL-NS</c:v>
                </c:pt>
              </c:strCache>
            </c:strRef>
          </c:cat>
          <c:val>
            <c:numRef>
              <c:f>Sheet1!$C$2</c:f>
              <c:numCache>
                <c:formatCode>0.00%</c:formatCode>
                <c:ptCount val="1"/>
                <c:pt idx="0">
                  <c:v>0.51900000000000002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A31-4C30-AB07-2372C5E51DB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IPR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Pan-BL-NS</c:v>
                </c:pt>
              </c:strCache>
            </c:strRef>
          </c:cat>
          <c:val>
            <c:numRef>
              <c:f>Sheet1!$D$2</c:f>
              <c:numCache>
                <c:formatCode>0.00%</c:formatCode>
                <c:ptCount val="1"/>
                <c:pt idx="0">
                  <c:v>0.57999999999999996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A31-4C30-AB07-2372C5E51D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36929232"/>
        <c:axId val="2036920912"/>
      </c:barChart>
      <c:catAx>
        <c:axId val="2036929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6920912"/>
        <c:crosses val="autoZero"/>
        <c:auto val="1"/>
        <c:lblAlgn val="ctr"/>
        <c:lblOffset val="100"/>
        <c:noMultiLvlLbl val="0"/>
      </c:catAx>
      <c:valAx>
        <c:axId val="2036920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6929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9198652061454"/>
          <c:y val="7.8432295475179145E-2"/>
          <c:w val="0.8594293942405854"/>
          <c:h val="0.727568256619249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C/T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FEP, TZP, MEM-R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0.55000000000000004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9F-4DA9-9396-F9CEF127245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CZA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FEP, TZP, MEM-R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39F-4DA9-9396-F9CEF127245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IPR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FEP, TZP, MEM-R</c:v>
                </c:pt>
              </c:strCache>
            </c:strRef>
          </c:cat>
          <c:val>
            <c:numRef>
              <c:f>Sheet1!$D$2</c:f>
              <c:numCache>
                <c:formatCode>0%</c:formatCode>
                <c:ptCount val="1"/>
                <c:pt idx="0">
                  <c:v>0.78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39F-4DA9-9396-F9CEF12724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36929232"/>
        <c:axId val="2036920912"/>
      </c:barChart>
      <c:catAx>
        <c:axId val="2036929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6920912"/>
        <c:crosses val="autoZero"/>
        <c:auto val="1"/>
        <c:lblAlgn val="ctr"/>
        <c:lblOffset val="100"/>
        <c:noMultiLvlLbl val="0"/>
      </c:catAx>
      <c:valAx>
        <c:axId val="2036920912"/>
        <c:scaling>
          <c:orientation val="minMax"/>
          <c:max val="0.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6929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Clinical outcomes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817439486730826"/>
          <c:y val="7.6754362979378904E-2"/>
          <c:w val="0.84787498784874116"/>
          <c:h val="0.787612277267799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C/T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Clinical cure</c:v>
                </c:pt>
                <c:pt idx="1">
                  <c:v>In-hospital death</c:v>
                </c:pt>
                <c:pt idx="2">
                  <c:v>AKI</c:v>
                </c:pt>
                <c:pt idx="3">
                  <c:v>Recurrence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0.81</c:v>
                </c:pt>
                <c:pt idx="1">
                  <c:v>0.2</c:v>
                </c:pt>
                <c:pt idx="2">
                  <c:v>0.06</c:v>
                </c:pt>
                <c:pt idx="3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D4-4858-9E8A-03FF4CF2D17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Poly/AG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Clinical cure</c:v>
                </c:pt>
                <c:pt idx="1">
                  <c:v>In-hospital death</c:v>
                </c:pt>
                <c:pt idx="2">
                  <c:v>AKI</c:v>
                </c:pt>
                <c:pt idx="3">
                  <c:v>Recurrence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0.61</c:v>
                </c:pt>
                <c:pt idx="1">
                  <c:v>0.25</c:v>
                </c:pt>
                <c:pt idx="2">
                  <c:v>0.34</c:v>
                </c:pt>
                <c:pt idx="3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3D4-4858-9E8A-03FF4CF2D1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overlap val="-23"/>
        <c:axId val="288673872"/>
        <c:axId val="288677760"/>
      </c:barChart>
      <c:catAx>
        <c:axId val="288673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8677760"/>
        <c:crosses val="autoZero"/>
        <c:auto val="1"/>
        <c:lblAlgn val="ctr"/>
        <c:lblOffset val="100"/>
        <c:noMultiLvlLbl val="0"/>
      </c:catAx>
      <c:valAx>
        <c:axId val="288677760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8673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Clinical outcomes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817439486730826"/>
          <c:y val="7.1913860397999838E-2"/>
          <c:w val="0.84787498784874116"/>
          <c:h val="0.792452779849178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C/T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Clinical cure</c:v>
                </c:pt>
                <c:pt idx="1">
                  <c:v>In-hospital death</c:v>
                </c:pt>
                <c:pt idx="2">
                  <c:v>AKI</c:v>
                </c:pt>
                <c:pt idx="3">
                  <c:v>Recurrence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0.77</c:v>
                </c:pt>
                <c:pt idx="1">
                  <c:v>0.39</c:v>
                </c:pt>
                <c:pt idx="2">
                  <c:v>0.15</c:v>
                </c:pt>
                <c:pt idx="3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D4-4858-9E8A-03FF4CF2D17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Colistin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Clinical cure</c:v>
                </c:pt>
                <c:pt idx="1">
                  <c:v>In-hospital death</c:v>
                </c:pt>
                <c:pt idx="2">
                  <c:v>AKI</c:v>
                </c:pt>
                <c:pt idx="3">
                  <c:v>Recurrence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0.56999999999999995</c:v>
                </c:pt>
                <c:pt idx="1">
                  <c:v>0.49</c:v>
                </c:pt>
                <c:pt idx="2">
                  <c:v>0.41</c:v>
                </c:pt>
                <c:pt idx="3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3D4-4858-9E8A-03FF4CF2D1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overlap val="-23"/>
        <c:axId val="288673872"/>
        <c:axId val="288677760"/>
      </c:barChart>
      <c:catAx>
        <c:axId val="288673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8677760"/>
        <c:crosses val="autoZero"/>
        <c:auto val="1"/>
        <c:lblAlgn val="ctr"/>
        <c:lblOffset val="100"/>
        <c:noMultiLvlLbl val="0"/>
      </c:catAx>
      <c:valAx>
        <c:axId val="288677760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8673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/>
              <a:t>Treatment-emergent resistance</a:t>
            </a:r>
            <a:r>
              <a:rPr lang="en-US" sz="1800" b="1" baseline="0" dirty="0"/>
              <a:t> to CT or CZA</a:t>
            </a:r>
            <a:endParaRPr lang="en-US" sz="18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CZA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Confirmed MIC &gt;8mg/L by BMD</c:v>
                </c:pt>
                <c:pt idx="1">
                  <c:v>&gt;=4 fold MIC increase by BMD</c:v>
                </c:pt>
                <c:pt idx="2">
                  <c:v>Susceptibility change from S ==&gt; R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0.35</c:v>
                </c:pt>
                <c:pt idx="1">
                  <c:v>0.47</c:v>
                </c:pt>
                <c:pt idx="2">
                  <c:v>0.53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8A-465C-8834-FAFAF1BF31A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Confirmed MIC &gt;8mg/L by BMD</c:v>
                </c:pt>
                <c:pt idx="1">
                  <c:v>&gt;=4 fold MIC increase by BMD</c:v>
                </c:pt>
                <c:pt idx="2">
                  <c:v>Susceptibility change from S ==&gt; R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0.14000000000000001</c:v>
                </c:pt>
                <c:pt idx="1">
                  <c:v>0.14000000000000001</c:v>
                </c:pt>
                <c:pt idx="2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48A-465C-8834-FAFAF1BF31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867911200"/>
        <c:axId val="867923992"/>
      </c:barChart>
      <c:catAx>
        <c:axId val="8679112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7923992"/>
        <c:crosses val="autoZero"/>
        <c:auto val="1"/>
        <c:lblAlgn val="ctr"/>
        <c:lblOffset val="100"/>
        <c:noMultiLvlLbl val="0"/>
      </c:catAx>
      <c:valAx>
        <c:axId val="8679239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7911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0.21855</cdr:x>
      <cdr:y>0.2186</cdr:y>
    </cdr:from>
    <cdr:to>
      <cdr:x>0.45929</cdr:x>
      <cdr:y>0.29604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99072" y="1147059"/>
          <a:ext cx="1320796" cy="4063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b="1" i="1" dirty="0"/>
            <a:t>P=</a:t>
          </a:r>
          <a:r>
            <a:rPr lang="en-US" sz="1600" b="1" dirty="0"/>
            <a:t>0.002</a:t>
          </a:r>
          <a:endParaRPr lang="en-US" sz="1600" b="1" i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0.21855</cdr:x>
      <cdr:y>0.2186</cdr:y>
    </cdr:from>
    <cdr:to>
      <cdr:x>0.45929</cdr:x>
      <cdr:y>0.29604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99072" y="1147059"/>
          <a:ext cx="1320796" cy="4063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b="1" i="1" dirty="0"/>
            <a:t>P=</a:t>
          </a:r>
          <a:r>
            <a:rPr lang="en-US" sz="1600" b="1" dirty="0"/>
            <a:t>0.005</a:t>
          </a:r>
          <a:endParaRPr lang="en-US" sz="1600" b="1" i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18D761-008C-43D7-A995-ABD48A1A549D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DDA614-C3E7-41CF-ADEA-3EC7C4437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354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DDA614-C3E7-41CF-ADEA-3EC7C44376B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5505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DA614-C3E7-41CF-ADEA-3EC7C44376B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5463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patients developed sequential resistance to CT and IPR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DDA614-C3E7-41CF-ADEA-3EC7C44376B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229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DDA614-C3E7-41CF-ADEA-3EC7C44376B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4286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TonB</a:t>
            </a:r>
            <a:r>
              <a:rPr lang="en-US" dirty="0"/>
              <a:t> dependent receptors – associated with iron acquisition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6BEA5-D026-49EC-B072-152590D9E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6436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N=265 – </a:t>
            </a:r>
            <a:r>
              <a:rPr lang="en-US" dirty="0" err="1"/>
              <a:t>Ceftaz-avi</a:t>
            </a:r>
            <a:r>
              <a:rPr lang="en-US" dirty="0"/>
              <a:t> = 67%, N=256 – </a:t>
            </a:r>
            <a:r>
              <a:rPr lang="en-US" dirty="0" err="1"/>
              <a:t>Ceftol-tazo</a:t>
            </a:r>
            <a:r>
              <a:rPr lang="en-US" dirty="0"/>
              <a:t> = 90%, N=67 – </a:t>
            </a:r>
            <a:r>
              <a:rPr lang="en-US" dirty="0" err="1"/>
              <a:t>Imi-rel</a:t>
            </a:r>
            <a:r>
              <a:rPr lang="en-US" dirty="0"/>
              <a:t> = 55%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DDA614-C3E7-41CF-ADEA-3EC7C44376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270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6BEA5-D026-49EC-B072-152590D9E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4005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 plasticity of the </a:t>
            </a:r>
            <a:r>
              <a:rPr lang="en-US" i="1" dirty="0"/>
              <a:t>P. aeruginosa </a:t>
            </a:r>
            <a:r>
              <a:rPr lang="en-US" i="0" dirty="0"/>
              <a:t>core</a:t>
            </a:r>
            <a:r>
              <a:rPr lang="en-US" i="0" baseline="0" dirty="0"/>
              <a:t> and accessory genome allows the bacteria to prosper in diverse environments causing a range of acute invasive infections to chronic lung infections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DDA614-C3E7-41CF-ADEA-3EC7C44376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586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Water-filled protein channels called porins. Porins play an important role in the transport of sugars, amino acids, siderophores, cations, etc.  Hydrophilic antibiotics like beta-lactams transverse through porin channels. </a:t>
            </a:r>
          </a:p>
          <a:p>
            <a:r>
              <a:rPr lang="en-US" dirty="0"/>
              <a:t>Genetic sequence of </a:t>
            </a:r>
            <a:r>
              <a:rPr lang="en-US" dirty="0" err="1"/>
              <a:t>OprD</a:t>
            </a:r>
            <a:r>
              <a:rPr lang="en-US" dirty="0"/>
              <a:t> is diverse across individual strains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Decreases susceptibility to meropenem by 4 to 32-fold and 4- to 16-fold for imipenem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DDA614-C3E7-41CF-ADEA-3EC7C44376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7879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DA614-C3E7-41CF-ADEA-3EC7C44376B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810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Because of the overlapping activity against multiple mechanisms – it becomes difficult to know where to pick one agent over another – this has been particularly true to C/T and CZA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DDA614-C3E7-41CF-ADEA-3EC7C44376B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729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E247 is in omega loop, predicted by in vitro</a:t>
            </a:r>
            <a:r>
              <a:rPr lang="en-US" baseline="0" dirty="0"/>
              <a:t> selection; T96 directly interacts with E247, resulting in an extended-spectrum cephalosporinase.</a:t>
            </a:r>
          </a:p>
          <a:p>
            <a:endParaRPr lang="en-US" baseline="0" dirty="0"/>
          </a:p>
          <a:p>
            <a:r>
              <a:rPr lang="en-US" dirty="0"/>
              <a:t>E221K</a:t>
            </a:r>
            <a:r>
              <a:rPr lang="en-US" baseline="0" dirty="0"/>
              <a:t> variant in the omega loop creates a hidden pocket adjacent to the catalytic site that opens and stabilizes </a:t>
            </a:r>
            <a:r>
              <a:rPr lang="en-US" baseline="0" dirty="0" err="1"/>
              <a:t>ceftolozane</a:t>
            </a:r>
            <a:r>
              <a:rPr lang="en-US" baseline="0" dirty="0"/>
              <a:t> for efficient hydrolysis</a:t>
            </a:r>
          </a:p>
          <a:p>
            <a:endParaRPr lang="en-US" baseline="0" dirty="0"/>
          </a:p>
          <a:p>
            <a:r>
              <a:rPr lang="en-US" baseline="0" dirty="0"/>
              <a:t>E= glutamic acid; K = Lysine</a:t>
            </a:r>
            <a:endParaRPr lang="en-US" dirty="0"/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Pay attention to the threonine at </a:t>
            </a:r>
            <a:r>
              <a:rPr lang="en-US" baseline="0" dirty="0" err="1"/>
              <a:t>postion</a:t>
            </a:r>
            <a:r>
              <a:rPr lang="en-US" baseline="0" dirty="0"/>
              <a:t> 96 is in the H2 helix which interacts with a serine in the active site through a hydrogen bond….</a:t>
            </a:r>
          </a:p>
          <a:p>
            <a:endParaRPr lang="en-US" baseline="0" dirty="0"/>
          </a:p>
          <a:p>
            <a:pPr marL="0" marR="0" lvl="0" indent="0" algn="l" defTabSz="914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baseline="0" dirty="0"/>
              <a:t>The T96I substitution in resistant isolates from patient 8 occurred within the H2 helix, which lies close to the serine active site and interacts with the Ω-loop through hydrogen binding [</a:t>
            </a:r>
            <a:r>
              <a:rPr lang="en-US" sz="1200" b="0" i="0" u="sng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" action="ppaction://noaction"/>
              </a:rPr>
              <a:t>59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" action="ppaction://noaction"/>
              </a:rPr>
              <a:t>]. H2 helix mutations can render the active-site serine more pliable, opening the Ω-loop entrance to accommodate larger cephalosporins such as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  <a:hlinkClick r:id="" action="ppaction://noaction"/>
              </a:rPr>
              <a:t>ceftolozane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" action="ppaction://noaction"/>
              </a:rPr>
              <a:t> </a:t>
            </a:r>
          </a:p>
          <a:p>
            <a:r>
              <a:rPr lang="en-US" baseline="0" dirty="0"/>
              <a:t>which is not within the omega loop, but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DDA614-C3E7-41CF-ADEA-3EC7C44376B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700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6a-hydroxyethyl side chain away from key binding residues thereby evading hydrolysis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DDA614-C3E7-41CF-ADEA-3EC7C44376B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444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mexT</a:t>
            </a:r>
            <a:r>
              <a:rPr lang="en-US" dirty="0"/>
              <a:t> is a repressor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DA614-C3E7-41CF-ADEA-3EC7C44376B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602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Photo Sess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EE49461C-A9E3-3847-979F-90D44B19AA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553A09BC-FBCD-CF44-B993-D5C3769044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27293" y="2891302"/>
            <a:ext cx="5513719" cy="929530"/>
          </a:xfrm>
        </p:spPr>
        <p:txBody>
          <a:bodyPr>
            <a:noAutofit/>
          </a:bodyPr>
          <a:lstStyle>
            <a:lvl1pPr marL="0" indent="0" algn="l">
              <a:buNone/>
              <a:defRPr sz="3200" b="0" i="0">
                <a:solidFill>
                  <a:schemeClr val="bg1"/>
                </a:solidFill>
                <a:latin typeface="+mn-lt"/>
                <a:cs typeface="Museo Sans 50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Time and date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F9BC3C79-4DBE-CC4B-AE8E-6D0C0D8A0D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7293" y="4032644"/>
            <a:ext cx="5513719" cy="1573093"/>
          </a:xfrm>
          <a:noFill/>
        </p:spPr>
        <p:txBody>
          <a:bodyPr/>
          <a:lstStyle>
            <a:lvl1pPr marL="0" marR="0" indent="-342891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400" b="0" i="0" baseline="0">
                <a:solidFill>
                  <a:schemeClr val="bg1"/>
                </a:solidFill>
                <a:latin typeface="+mn-lt"/>
                <a:cs typeface="Museo Slab 300"/>
              </a:defRPr>
            </a:lvl1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Affiliation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9C8BC99-E60B-0448-9762-C3C2506950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27293" y="1601359"/>
            <a:ext cx="5513719" cy="1092143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066E54B-65B5-C24C-8FAB-AC9AD9A64618}"/>
              </a:ext>
            </a:extLst>
          </p:cNvPr>
          <p:cNvSpPr txBox="1">
            <a:spLocks/>
          </p:cNvSpPr>
          <p:nvPr userDrawn="1"/>
        </p:nvSpPr>
        <p:spPr>
          <a:xfrm>
            <a:off x="9111388" y="6281861"/>
            <a:ext cx="277581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rgbClr val="636466"/>
                </a:solidFill>
                <a:latin typeface="Museo Sans 300"/>
                <a:ea typeface="+mn-ea"/>
                <a:cs typeface="Museo Sans 30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rgbClr val="7B94A6"/>
                </a:solidFill>
              </a:rPr>
              <a:t>worldmicrobeforum.org</a:t>
            </a:r>
            <a:r>
              <a:rPr lang="en-US" dirty="0">
                <a:solidFill>
                  <a:srgbClr val="7B94A6"/>
                </a:solidFill>
              </a:rPr>
              <a:t>  </a:t>
            </a:r>
            <a:r>
              <a:rPr lang="en-US" sz="1000" dirty="0">
                <a:solidFill>
                  <a:srgbClr val="7B94A6"/>
                </a:solidFill>
                <a:latin typeface="+mj-lt"/>
              </a:rPr>
              <a:t>|  </a:t>
            </a:r>
            <a:fld id="{F32F67E5-730B-4B3A-9A58-41E5E3F0691E}" type="slidenum">
              <a:rPr lang="en-US" sz="1000" smtClean="0">
                <a:solidFill>
                  <a:schemeClr val="bg1"/>
                </a:solidFill>
                <a:latin typeface="+mj-lt"/>
              </a:rPr>
              <a:pPr/>
              <a:t>‹#›</a:t>
            </a:fld>
            <a:endParaRPr lang="en-US" sz="1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F20F33-BB3B-FB40-B9C6-FAD6811AF7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50988" y="1602062"/>
            <a:ext cx="3349625" cy="4003675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9C98388-C5D3-654E-8F0C-1B624728B4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4801" y="115309"/>
            <a:ext cx="3392558" cy="107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468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and bulle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C4CBCE6-65C2-AD4B-B5A2-F013F7578EC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49572" y="2209800"/>
            <a:ext cx="10292856" cy="3053038"/>
          </a:xfrm>
        </p:spPr>
        <p:txBody>
          <a:bodyPr>
            <a:noAutofit/>
          </a:bodyPr>
          <a:lstStyle>
            <a:lvl1pPr marL="342891" indent="-342891">
              <a:buClr>
                <a:srgbClr val="7B94A6"/>
              </a:buClr>
              <a:buFont typeface="Arial" panose="020B0604020202020204" pitchFamily="34" charset="0"/>
              <a:buChar char="•"/>
              <a:defRPr sz="2400" b="0" i="0">
                <a:solidFill>
                  <a:srgbClr val="313233"/>
                </a:solidFill>
                <a:latin typeface="+mn-lt"/>
                <a:cs typeface="Museo Slab 300"/>
              </a:defRPr>
            </a:lvl1pPr>
            <a:lvl2pPr marL="800088" indent="-342900">
              <a:buClr>
                <a:srgbClr val="7B94A6"/>
              </a:buClr>
              <a:buFont typeface="Courier New" panose="02070309020205020404" pitchFamily="49" charset="0"/>
              <a:buChar char="o"/>
              <a:defRPr sz="2000" b="0" i="0">
                <a:solidFill>
                  <a:srgbClr val="313233"/>
                </a:solidFill>
                <a:latin typeface="+mn-lt"/>
                <a:cs typeface="Museo Slab 300"/>
              </a:defRPr>
            </a:lvl2pPr>
            <a:lvl3pPr marL="1142971" indent="-228594">
              <a:buClr>
                <a:srgbClr val="7B94A6"/>
              </a:buClr>
              <a:buFont typeface="Wingdings" panose="05000000000000000000" pitchFamily="2" charset="2"/>
              <a:buChar char="§"/>
              <a:defRPr sz="1800" b="0" i="0">
                <a:solidFill>
                  <a:srgbClr val="313233"/>
                </a:solidFill>
                <a:latin typeface="+mn-lt"/>
                <a:cs typeface="Museo Slab 300"/>
              </a:defRPr>
            </a:lvl3pPr>
            <a:lvl4pPr marL="1600160" indent="-228594">
              <a:buClr>
                <a:schemeClr val="accent4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tx1">
                    <a:lumMod val="50000"/>
                  </a:schemeClr>
                </a:solidFill>
                <a:latin typeface="+mn-lt"/>
                <a:cs typeface="Museo Slab 300"/>
              </a:defRPr>
            </a:lvl4pPr>
            <a:lvl5pPr marL="2057349" indent="-228594">
              <a:buClr>
                <a:schemeClr val="accent4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50000"/>
                  </a:schemeClr>
                </a:solidFill>
                <a:latin typeface="+mn-lt"/>
                <a:cs typeface="Museo Slab 30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8516F35E-784B-3F41-8838-5F8C113178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9572" y="1524000"/>
            <a:ext cx="10292856" cy="609600"/>
          </a:xfrm>
        </p:spPr>
        <p:txBody>
          <a:bodyPr>
            <a:noAutofit/>
          </a:bodyPr>
          <a:lstStyle>
            <a:lvl1pPr>
              <a:buNone/>
              <a:defRPr sz="2800" b="1" baseline="0">
                <a:solidFill>
                  <a:srgbClr val="7B94A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Subtitle or highlight sentence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BC5CCFC-1311-AE42-A704-3B85A3B97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572" y="274638"/>
            <a:ext cx="10292856" cy="891111"/>
          </a:xfrm>
        </p:spPr>
        <p:txBody>
          <a:bodyPr lIns="0" bIns="0" anchor="b">
            <a:normAutofit/>
          </a:bodyPr>
          <a:lstStyle>
            <a:lvl1pPr marL="0" indent="0" algn="l">
              <a:buFont typeface="Arial" pitchFamily="34" charset="0"/>
              <a:buNone/>
              <a:defRPr sz="4000" b="1" i="0">
                <a:solidFill>
                  <a:srgbClr val="282A5B"/>
                </a:solidFill>
                <a:latin typeface="+mj-lt"/>
                <a:cs typeface="Museo Slab 300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A14DD3E-F54B-A04E-AB60-58D472A421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49572" y="1165748"/>
            <a:ext cx="10292856" cy="13"/>
          </a:xfrm>
          <a:prstGeom prst="line">
            <a:avLst/>
          </a:prstGeom>
          <a:ln w="28575">
            <a:solidFill>
              <a:srgbClr val="282A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8309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BC5CCFC-1311-AE42-A704-3B85A3B97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572" y="274638"/>
            <a:ext cx="10292856" cy="891111"/>
          </a:xfrm>
        </p:spPr>
        <p:txBody>
          <a:bodyPr lIns="0" bIns="0" anchor="b">
            <a:normAutofit/>
          </a:bodyPr>
          <a:lstStyle>
            <a:lvl1pPr marL="0" indent="0" algn="l">
              <a:buFont typeface="Arial" pitchFamily="34" charset="0"/>
              <a:buNone/>
              <a:defRPr sz="4000" b="1" i="0">
                <a:solidFill>
                  <a:srgbClr val="282A5B"/>
                </a:solidFill>
                <a:latin typeface="+mj-lt"/>
                <a:cs typeface="Museo Slab 300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A14DD3E-F54B-A04E-AB60-58D472A421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49572" y="1165748"/>
            <a:ext cx="10292856" cy="13"/>
          </a:xfrm>
          <a:prstGeom prst="line">
            <a:avLst/>
          </a:prstGeom>
          <a:ln w="28575">
            <a:solidFill>
              <a:srgbClr val="282A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7B1D7E9B-CFB7-444D-98EC-07AF69B694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9572" y="1484026"/>
            <a:ext cx="10292856" cy="377881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919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BC5CCFC-1311-AE42-A704-3B85A3B97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572" y="274638"/>
            <a:ext cx="10292856" cy="891111"/>
          </a:xfrm>
        </p:spPr>
        <p:txBody>
          <a:bodyPr lIns="0" bIns="0" anchor="b">
            <a:normAutofit/>
          </a:bodyPr>
          <a:lstStyle>
            <a:lvl1pPr marL="0" indent="0" algn="l">
              <a:buFont typeface="Arial" pitchFamily="34" charset="0"/>
              <a:buNone/>
              <a:defRPr sz="4000" b="1" i="0">
                <a:solidFill>
                  <a:srgbClr val="282A5B"/>
                </a:solidFill>
                <a:latin typeface="+mj-lt"/>
                <a:cs typeface="Museo Slab 300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A14DD3E-F54B-A04E-AB60-58D472A421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49572" y="1165748"/>
            <a:ext cx="10292856" cy="13"/>
          </a:xfrm>
          <a:prstGeom prst="line">
            <a:avLst/>
          </a:prstGeom>
          <a:ln w="28575">
            <a:solidFill>
              <a:srgbClr val="282A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able Placeholder 2">
            <a:extLst>
              <a:ext uri="{FF2B5EF4-FFF2-40B4-BE49-F238E27FC236}">
                <a16:creationId xmlns:a16="http://schemas.microsoft.com/office/drawing/2014/main" id="{902015AB-609B-4043-AFBA-286C5E54696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949325" y="1492650"/>
            <a:ext cx="10293350" cy="4008038"/>
          </a:xfrm>
        </p:spPr>
      </p:sp>
    </p:spTree>
    <p:extLst>
      <p:ext uri="{BB962C8B-B14F-4D97-AF65-F5344CB8AC3E}">
        <p14:creationId xmlns:p14="http://schemas.microsoft.com/office/powerpoint/2010/main" val="39914197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BC5CCFC-1311-AE42-A704-3B85A3B97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572" y="274638"/>
            <a:ext cx="10292856" cy="891111"/>
          </a:xfrm>
        </p:spPr>
        <p:txBody>
          <a:bodyPr lIns="0" bIns="0" anchor="b">
            <a:normAutofit/>
          </a:bodyPr>
          <a:lstStyle>
            <a:lvl1pPr marL="0" indent="0" algn="l">
              <a:buFont typeface="Arial" pitchFamily="34" charset="0"/>
              <a:buNone/>
              <a:defRPr sz="4000" b="1" i="0">
                <a:solidFill>
                  <a:srgbClr val="282A5B"/>
                </a:solidFill>
                <a:latin typeface="+mj-lt"/>
                <a:cs typeface="Museo Slab 300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A14DD3E-F54B-A04E-AB60-58D472A421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49572" y="1165748"/>
            <a:ext cx="10292856" cy="13"/>
          </a:xfrm>
          <a:prstGeom prst="line">
            <a:avLst/>
          </a:prstGeom>
          <a:ln w="28575">
            <a:solidFill>
              <a:srgbClr val="282A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hart Placeholder 2">
            <a:extLst>
              <a:ext uri="{FF2B5EF4-FFF2-40B4-BE49-F238E27FC236}">
                <a16:creationId xmlns:a16="http://schemas.microsoft.com/office/drawing/2014/main" id="{614E00CB-9B07-A44C-AC16-37C172108BF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949325" y="1492806"/>
            <a:ext cx="10293350" cy="4158694"/>
          </a:xfrm>
        </p:spPr>
      </p:sp>
    </p:spTree>
    <p:extLst>
      <p:ext uri="{BB962C8B-B14F-4D97-AF65-F5344CB8AC3E}">
        <p14:creationId xmlns:p14="http://schemas.microsoft.com/office/powerpoint/2010/main" val="25174821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2 content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BC5CCFC-1311-AE42-A704-3B85A3B97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572" y="274638"/>
            <a:ext cx="10292856" cy="891111"/>
          </a:xfrm>
        </p:spPr>
        <p:txBody>
          <a:bodyPr lIns="0" bIns="0" anchor="b">
            <a:normAutofit/>
          </a:bodyPr>
          <a:lstStyle>
            <a:lvl1pPr marL="0" indent="0" algn="l">
              <a:buFont typeface="Arial" pitchFamily="34" charset="0"/>
              <a:buNone/>
              <a:defRPr sz="4000" b="1" i="0">
                <a:solidFill>
                  <a:srgbClr val="282A5B"/>
                </a:solidFill>
                <a:latin typeface="+mj-lt"/>
                <a:cs typeface="Museo Slab 300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A14DD3E-F54B-A04E-AB60-58D472A421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49572" y="1165748"/>
            <a:ext cx="10292856" cy="13"/>
          </a:xfrm>
          <a:prstGeom prst="line">
            <a:avLst/>
          </a:prstGeom>
          <a:ln w="28575">
            <a:solidFill>
              <a:srgbClr val="282A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0F5E071A-C64E-6C4B-86AB-C625108B25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9572" y="1600199"/>
            <a:ext cx="6023550" cy="387620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9D3D464-B99F-D64E-BE84-E1AFC3E3850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473082" y="1600199"/>
            <a:ext cx="3769346" cy="387620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08386EE-F451-F242-984B-0B7BB23DF618}"/>
              </a:ext>
            </a:extLst>
          </p:cNvPr>
          <p:cNvSpPr txBox="1">
            <a:spLocks/>
          </p:cNvSpPr>
          <p:nvPr userDrawn="1"/>
        </p:nvSpPr>
        <p:spPr>
          <a:xfrm>
            <a:off x="9111388" y="6281861"/>
            <a:ext cx="277581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rgbClr val="636466"/>
                </a:solidFill>
                <a:latin typeface="Museo Sans 300"/>
                <a:ea typeface="+mn-ea"/>
                <a:cs typeface="Museo Sans 30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rgbClr val="7B94A6"/>
                </a:solidFill>
              </a:rPr>
              <a:t>worldmicrobeforum.org</a:t>
            </a:r>
            <a:r>
              <a:rPr lang="en-US" dirty="0">
                <a:solidFill>
                  <a:srgbClr val="7B94A6"/>
                </a:solidFill>
              </a:rPr>
              <a:t>  </a:t>
            </a:r>
            <a:r>
              <a:rPr lang="en-US" sz="1000" dirty="0">
                <a:solidFill>
                  <a:srgbClr val="7B94A6"/>
                </a:solidFill>
                <a:latin typeface="+mj-lt"/>
              </a:rPr>
              <a:t>|  </a:t>
            </a:r>
            <a:fld id="{F32F67E5-730B-4B3A-9A58-41E5E3F0691E}" type="slidenum">
              <a:rPr lang="en-US" sz="1000" smtClean="0">
                <a:solidFill>
                  <a:srgbClr val="282A5B"/>
                </a:solidFill>
                <a:latin typeface="+mj-lt"/>
              </a:rPr>
              <a:pPr/>
              <a:t>‹#›</a:t>
            </a:fld>
            <a:endParaRPr lang="en-US" sz="1000" dirty="0">
              <a:solidFill>
                <a:srgbClr val="282A5B"/>
              </a:solidFill>
              <a:latin typeface="+mj-lt"/>
            </a:endParaRP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A7820B32-EB58-C440-9175-601F50AED3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4800" y="5620675"/>
            <a:ext cx="3419487" cy="107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1891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BC5CCFC-1311-AE42-A704-3B85A3B97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572" y="274638"/>
            <a:ext cx="10292856" cy="891111"/>
          </a:xfrm>
        </p:spPr>
        <p:txBody>
          <a:bodyPr lIns="0" bIns="0" anchor="b">
            <a:normAutofit/>
          </a:bodyPr>
          <a:lstStyle>
            <a:lvl1pPr marL="0" indent="0" algn="l">
              <a:buFont typeface="Arial" pitchFamily="34" charset="0"/>
              <a:buNone/>
              <a:defRPr sz="4000" b="1" i="0">
                <a:solidFill>
                  <a:srgbClr val="282A5B"/>
                </a:solidFill>
                <a:latin typeface="+mj-lt"/>
                <a:cs typeface="Museo Slab 300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A14DD3E-F54B-A04E-AB60-58D472A421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49572" y="1165748"/>
            <a:ext cx="10292856" cy="13"/>
          </a:xfrm>
          <a:prstGeom prst="line">
            <a:avLst/>
          </a:prstGeom>
          <a:ln w="28575">
            <a:solidFill>
              <a:srgbClr val="282A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4D81CC6-9A78-E042-84C7-CB01A811A57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384800" y="1524001"/>
            <a:ext cx="5857628" cy="40219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167BEDA-0F2C-1B4A-8D2E-B9AA04652F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9325" y="1524001"/>
            <a:ext cx="4187825" cy="402196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29D010E-8C97-6D4F-969E-38C213265404}"/>
              </a:ext>
            </a:extLst>
          </p:cNvPr>
          <p:cNvSpPr txBox="1">
            <a:spLocks/>
          </p:cNvSpPr>
          <p:nvPr userDrawn="1"/>
        </p:nvSpPr>
        <p:spPr>
          <a:xfrm>
            <a:off x="9111388" y="6281861"/>
            <a:ext cx="277581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rgbClr val="636466"/>
                </a:solidFill>
                <a:latin typeface="Museo Sans 300"/>
                <a:ea typeface="+mn-ea"/>
                <a:cs typeface="Museo Sans 30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rgbClr val="7B94A6"/>
                </a:solidFill>
              </a:rPr>
              <a:t>worldmicrobeforum.org</a:t>
            </a:r>
            <a:r>
              <a:rPr lang="en-US" dirty="0">
                <a:solidFill>
                  <a:srgbClr val="7B94A6"/>
                </a:solidFill>
              </a:rPr>
              <a:t>  </a:t>
            </a:r>
            <a:r>
              <a:rPr lang="en-US" sz="1000" dirty="0">
                <a:solidFill>
                  <a:srgbClr val="7B94A6"/>
                </a:solidFill>
                <a:latin typeface="+mj-lt"/>
              </a:rPr>
              <a:t>|  </a:t>
            </a:r>
            <a:fld id="{F32F67E5-730B-4B3A-9A58-41E5E3F0691E}" type="slidenum">
              <a:rPr lang="en-US" sz="1000" smtClean="0">
                <a:solidFill>
                  <a:srgbClr val="282A5B"/>
                </a:solidFill>
                <a:latin typeface="+mj-lt"/>
              </a:rPr>
              <a:pPr/>
              <a:t>‹#›</a:t>
            </a:fld>
            <a:endParaRPr lang="en-US" sz="1000" dirty="0">
              <a:solidFill>
                <a:srgbClr val="282A5B"/>
              </a:solidFill>
              <a:latin typeface="+mj-lt"/>
            </a:endParaRP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64D02222-751A-7F4C-8DF6-DAF0D51377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4800" y="5620675"/>
            <a:ext cx="3419487" cy="107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0455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/Fact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CCE75353-B715-F648-B149-4EAC867945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666" y="1029668"/>
            <a:ext cx="7860225" cy="4504313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29D010E-8C97-6D4F-969E-38C213265404}"/>
              </a:ext>
            </a:extLst>
          </p:cNvPr>
          <p:cNvSpPr txBox="1">
            <a:spLocks/>
          </p:cNvSpPr>
          <p:nvPr userDrawn="1"/>
        </p:nvSpPr>
        <p:spPr>
          <a:xfrm>
            <a:off x="9111388" y="6281861"/>
            <a:ext cx="277581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rgbClr val="636466"/>
                </a:solidFill>
                <a:latin typeface="Museo Sans 300"/>
                <a:ea typeface="+mn-ea"/>
                <a:cs typeface="Museo Sans 30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rgbClr val="7B94A6"/>
                </a:solidFill>
              </a:rPr>
              <a:t>worldmicrobeforum.org</a:t>
            </a:r>
            <a:r>
              <a:rPr lang="en-US" dirty="0">
                <a:solidFill>
                  <a:srgbClr val="7B94A6"/>
                </a:solidFill>
              </a:rPr>
              <a:t>  </a:t>
            </a:r>
            <a:r>
              <a:rPr lang="en-US" sz="1000" dirty="0">
                <a:solidFill>
                  <a:srgbClr val="7B94A6"/>
                </a:solidFill>
                <a:latin typeface="+mj-lt"/>
              </a:rPr>
              <a:t>|  </a:t>
            </a:r>
            <a:fld id="{F32F67E5-730B-4B3A-9A58-41E5E3F0691E}" type="slidenum">
              <a:rPr lang="en-US" sz="1000" smtClean="0">
                <a:solidFill>
                  <a:srgbClr val="282A5B"/>
                </a:solidFill>
                <a:latin typeface="+mj-lt"/>
              </a:rPr>
              <a:pPr/>
              <a:t>‹#›</a:t>
            </a:fld>
            <a:endParaRPr lang="en-US" sz="1000" dirty="0">
              <a:solidFill>
                <a:srgbClr val="282A5B"/>
              </a:solidFill>
              <a:latin typeface="+mj-lt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645F91E-932B-6443-AD23-919582044A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0289" y="1578586"/>
            <a:ext cx="10271422" cy="1143000"/>
          </a:xfrm>
        </p:spPr>
        <p:txBody>
          <a:bodyPr anchor="t">
            <a:noAutofit/>
          </a:bodyPr>
          <a:lstStyle>
            <a:lvl1pPr algn="ctr">
              <a:defRPr sz="40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Main Statistic or Fact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D429F54-6FAF-6B40-80CA-21930CA742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19664" y="3270504"/>
            <a:ext cx="5862638" cy="1958975"/>
          </a:xfrm>
        </p:spPr>
        <p:txBody>
          <a:bodyPr anchor="ctr">
            <a:noAutofit/>
          </a:bodyPr>
          <a:lstStyle>
            <a:lvl1pPr marL="0" indent="0" algn="ctr">
              <a:buNone/>
              <a:defRPr sz="8800">
                <a:solidFill>
                  <a:schemeClr val="bg2"/>
                </a:solidFill>
                <a:latin typeface="+mj-lt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1D4F8759-6857-E841-8169-94EAD38CA9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4800" y="5620675"/>
            <a:ext cx="3419487" cy="107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5938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/Fac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BDFF500-DA15-9F47-B885-77C3CA7591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7B5C0CC-A210-E14C-B680-683E4901088C}"/>
              </a:ext>
            </a:extLst>
          </p:cNvPr>
          <p:cNvSpPr/>
          <p:nvPr userDrawn="1"/>
        </p:nvSpPr>
        <p:spPr>
          <a:xfrm>
            <a:off x="2275668" y="1029668"/>
            <a:ext cx="7860224" cy="4504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29D010E-8C97-6D4F-969E-38C213265404}"/>
              </a:ext>
            </a:extLst>
          </p:cNvPr>
          <p:cNvSpPr txBox="1">
            <a:spLocks/>
          </p:cNvSpPr>
          <p:nvPr userDrawn="1"/>
        </p:nvSpPr>
        <p:spPr>
          <a:xfrm>
            <a:off x="9111388" y="6281861"/>
            <a:ext cx="277581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rgbClr val="636466"/>
                </a:solidFill>
                <a:latin typeface="Museo Sans 300"/>
                <a:ea typeface="+mn-ea"/>
                <a:cs typeface="Museo Sans 30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rgbClr val="7B94A6"/>
                </a:solidFill>
              </a:rPr>
              <a:t>worldmicrobeforum.org</a:t>
            </a:r>
            <a:r>
              <a:rPr lang="en-US" dirty="0">
                <a:solidFill>
                  <a:srgbClr val="7B94A6"/>
                </a:solidFill>
              </a:rPr>
              <a:t>  </a:t>
            </a:r>
            <a:r>
              <a:rPr lang="en-US" sz="1000" dirty="0">
                <a:solidFill>
                  <a:srgbClr val="7B94A6"/>
                </a:solidFill>
                <a:latin typeface="+mj-lt"/>
              </a:rPr>
              <a:t>|  </a:t>
            </a:r>
            <a:fld id="{F32F67E5-730B-4B3A-9A58-41E5E3F0691E}" type="slidenum">
              <a:rPr lang="en-US" sz="1000" smtClean="0">
                <a:solidFill>
                  <a:srgbClr val="282A5B"/>
                </a:solidFill>
                <a:latin typeface="+mj-lt"/>
              </a:rPr>
              <a:pPr/>
              <a:t>‹#›</a:t>
            </a:fld>
            <a:endParaRPr lang="en-US" sz="1000" dirty="0">
              <a:solidFill>
                <a:srgbClr val="282A5B"/>
              </a:solidFill>
              <a:latin typeface="+mj-lt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645F91E-932B-6443-AD23-919582044A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0289" y="1578586"/>
            <a:ext cx="10271422" cy="1143000"/>
          </a:xfrm>
        </p:spPr>
        <p:txBody>
          <a:bodyPr anchor="t">
            <a:noAutofit/>
          </a:bodyPr>
          <a:lstStyle>
            <a:lvl1pPr algn="ctr">
              <a:defRPr sz="4000">
                <a:solidFill>
                  <a:srgbClr val="282A5B"/>
                </a:solidFill>
                <a:latin typeface="+mj-lt"/>
              </a:defRPr>
            </a:lvl1pPr>
          </a:lstStyle>
          <a:p>
            <a:r>
              <a:rPr lang="en-US" dirty="0"/>
              <a:t>Main Statistic or Fact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D429F54-6FAF-6B40-80CA-21930CA742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19664" y="3270504"/>
            <a:ext cx="5862638" cy="1958975"/>
          </a:xfrm>
        </p:spPr>
        <p:txBody>
          <a:bodyPr anchor="ctr">
            <a:noAutofit/>
          </a:bodyPr>
          <a:lstStyle>
            <a:lvl1pPr marL="0" indent="0" algn="ctr">
              <a:buNone/>
              <a:defRPr sz="8800">
                <a:solidFill>
                  <a:srgbClr val="282A5B"/>
                </a:solidFill>
                <a:latin typeface="+mj-lt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</p:txBody>
      </p:sp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6A45179-EECD-2C40-8F4F-5D152D910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4801" y="5612391"/>
            <a:ext cx="3392558" cy="107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493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 divi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5440C76-9394-B147-8F1A-B3713499086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71900" y="2593319"/>
            <a:ext cx="5403005" cy="3053038"/>
          </a:xfrm>
        </p:spPr>
        <p:txBody>
          <a:bodyPr>
            <a:noAutofit/>
          </a:bodyPr>
          <a:lstStyle>
            <a:lvl1pPr marL="342900" indent="-342900">
              <a:buClr>
                <a:schemeClr val="accent4"/>
              </a:buClr>
              <a:buSzPct val="125000"/>
              <a:buFont typeface="Arial" panose="020B0604020202020204" pitchFamily="34" charset="0"/>
              <a:buChar char="•"/>
              <a:defRPr sz="2400" b="0" i="0">
                <a:solidFill>
                  <a:schemeClr val="tx1">
                    <a:lumMod val="50000"/>
                  </a:schemeClr>
                </a:solidFill>
                <a:latin typeface="+mn-lt"/>
                <a:cs typeface="Museo Slab 300"/>
              </a:defRPr>
            </a:lvl1pPr>
            <a:lvl2pPr marL="800088" indent="-342900">
              <a:buClr>
                <a:schemeClr val="accent4"/>
              </a:buClr>
              <a:buSzPct val="125000"/>
              <a:buFont typeface="Courier New" panose="02070309020205020404" pitchFamily="49" charset="0"/>
              <a:buChar char="o"/>
              <a:defRPr sz="2000" b="0" i="0">
                <a:solidFill>
                  <a:schemeClr val="tx1">
                    <a:lumMod val="50000"/>
                  </a:schemeClr>
                </a:solidFill>
                <a:latin typeface="+mn-lt"/>
                <a:cs typeface="Museo Slab 300"/>
              </a:defRPr>
            </a:lvl2pPr>
            <a:lvl3pPr marL="1200127" indent="-285750">
              <a:buClr>
                <a:schemeClr val="accent4"/>
              </a:buClr>
              <a:buSzPct val="125000"/>
              <a:buFont typeface="Wingdings" panose="05000000000000000000" pitchFamily="2" charset="2"/>
              <a:buChar char="§"/>
              <a:defRPr sz="1800" b="0" i="0">
                <a:solidFill>
                  <a:schemeClr val="tx1">
                    <a:lumMod val="50000"/>
                  </a:schemeClr>
                </a:solidFill>
                <a:latin typeface="+mn-lt"/>
                <a:cs typeface="Museo Slab 300"/>
              </a:defRPr>
            </a:lvl3pPr>
            <a:lvl4pPr marL="1657316" indent="-285750">
              <a:buClr>
                <a:schemeClr val="accent4"/>
              </a:buClr>
              <a:buSzPct val="125000"/>
              <a:buFont typeface="Arial" panose="020B0604020202020204" pitchFamily="34" charset="0"/>
              <a:buChar char="•"/>
              <a:defRPr sz="1600" b="0" i="0">
                <a:solidFill>
                  <a:schemeClr val="tx1">
                    <a:lumMod val="50000"/>
                  </a:schemeClr>
                </a:solidFill>
                <a:latin typeface="+mn-lt"/>
                <a:cs typeface="Museo Slab 300"/>
              </a:defRPr>
            </a:lvl4pPr>
            <a:lvl5pPr marL="2114505" indent="-285750">
              <a:buClr>
                <a:schemeClr val="accent4"/>
              </a:buClr>
              <a:buSzPct val="125000"/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50000"/>
                  </a:schemeClr>
                </a:solidFill>
                <a:latin typeface="+mn-lt"/>
                <a:cs typeface="Museo Slab 30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C811CBF6-CC3A-114C-BBA2-1ED789B2D1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71900" y="1907519"/>
            <a:ext cx="5403005" cy="609600"/>
          </a:xfrm>
        </p:spPr>
        <p:txBody>
          <a:bodyPr>
            <a:noAutofit/>
          </a:bodyPr>
          <a:lstStyle>
            <a:lvl1pPr>
              <a:buNone/>
              <a:defRPr sz="2800" b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 or highlight sentence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0432E0A-3745-A44B-9673-EA12AF306570}"/>
              </a:ext>
            </a:extLst>
          </p:cNvPr>
          <p:cNvSpPr/>
          <p:nvPr userDrawn="1"/>
        </p:nvSpPr>
        <p:spPr>
          <a:xfrm>
            <a:off x="0" y="0"/>
            <a:ext cx="6075122" cy="6858000"/>
          </a:xfrm>
          <a:prstGeom prst="rect">
            <a:avLst/>
          </a:prstGeom>
          <a:blipFill>
            <a:blip r:embed="rId2"/>
            <a:stretch>
              <a:fillRect l="-37000" r="-3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C5BCCBE-C069-2E4B-8450-CC13900D7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212" y="1793218"/>
            <a:ext cx="4945271" cy="2557581"/>
          </a:xfrm>
        </p:spPr>
        <p:txBody>
          <a:bodyPr anchor="t">
            <a:noAutofit/>
          </a:bodyPr>
          <a:lstStyle>
            <a:lvl1pPr algn="l">
              <a:buFont typeface="Arial" pitchFamily="34" charset="0"/>
              <a:buNone/>
              <a:defRPr sz="4000" b="1" i="0">
                <a:solidFill>
                  <a:schemeClr val="bg2"/>
                </a:solidFill>
                <a:latin typeface="+mj-lt"/>
                <a:cs typeface="Museo Slab 300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8DF66BD-7580-AF4E-AE01-EA1629AB1503}"/>
              </a:ext>
            </a:extLst>
          </p:cNvPr>
          <p:cNvSpPr txBox="1">
            <a:spLocks/>
          </p:cNvSpPr>
          <p:nvPr userDrawn="1"/>
        </p:nvSpPr>
        <p:spPr>
          <a:xfrm>
            <a:off x="9111388" y="6281861"/>
            <a:ext cx="277581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rgbClr val="636466"/>
                </a:solidFill>
                <a:latin typeface="Museo Sans 300"/>
                <a:ea typeface="+mn-ea"/>
                <a:cs typeface="Museo Sans 30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rgbClr val="7B94A6"/>
                </a:solidFill>
              </a:rPr>
              <a:t>worldmicrobeforum.org</a:t>
            </a:r>
            <a:r>
              <a:rPr lang="en-US" dirty="0">
                <a:solidFill>
                  <a:srgbClr val="7B94A6"/>
                </a:solidFill>
              </a:rPr>
              <a:t>  </a:t>
            </a:r>
            <a:r>
              <a:rPr lang="en-US" sz="1000" dirty="0">
                <a:solidFill>
                  <a:srgbClr val="7B94A6"/>
                </a:solidFill>
                <a:latin typeface="+mj-lt"/>
              </a:rPr>
              <a:t>|  </a:t>
            </a:r>
            <a:fld id="{F32F67E5-730B-4B3A-9A58-41E5E3F0691E}" type="slidenum">
              <a:rPr lang="en-US" sz="1000" smtClean="0">
                <a:solidFill>
                  <a:srgbClr val="282A5B"/>
                </a:solidFill>
                <a:latin typeface="+mj-lt"/>
              </a:rPr>
              <a:pPr/>
              <a:t>‹#›</a:t>
            </a:fld>
            <a:endParaRPr lang="en-US" sz="1000" dirty="0">
              <a:solidFill>
                <a:srgbClr val="282A5B"/>
              </a:solidFill>
              <a:latin typeface="+mj-lt"/>
            </a:endParaRPr>
          </a:p>
        </p:txBody>
      </p:sp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7E47747-D4D3-2A4D-9CF3-8F522A26E6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4801" y="5612391"/>
            <a:ext cx="3392558" cy="107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2059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 dark ">
    <p:bg>
      <p:bgPr>
        <a:blipFill>
          <a:blip r:embed="rId2"/>
          <a:stretch>
            <a:fillRect l="-37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DCF08117-8B01-3442-B266-45B2AEFFC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988" y="2209800"/>
            <a:ext cx="10296440" cy="30530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6F15BFD-8748-F94B-AA78-7E85280C44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45988" y="1524000"/>
            <a:ext cx="10296440" cy="609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3260FCB-B53B-C244-9DCC-8D977E1D6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572" y="274638"/>
            <a:ext cx="10292856" cy="891111"/>
          </a:xfrm>
        </p:spPr>
        <p:txBody>
          <a:bodyPr lIns="0" bIns="0" anchor="b">
            <a:normAutofit/>
          </a:bodyPr>
          <a:lstStyle>
            <a:lvl1pPr marL="0" indent="0" algn="l">
              <a:buFont typeface="Arial" pitchFamily="34" charset="0"/>
              <a:buNone/>
              <a:defRPr sz="4000" b="1" i="0">
                <a:solidFill>
                  <a:schemeClr val="bg1"/>
                </a:solidFill>
                <a:latin typeface="+mj-lt"/>
                <a:cs typeface="Museo Slab 300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F15FFCF-9B88-234A-97DA-5A49A1B8D658}"/>
              </a:ext>
            </a:extLst>
          </p:cNvPr>
          <p:cNvSpPr txBox="1">
            <a:spLocks/>
          </p:cNvSpPr>
          <p:nvPr userDrawn="1"/>
        </p:nvSpPr>
        <p:spPr>
          <a:xfrm>
            <a:off x="9111388" y="6281861"/>
            <a:ext cx="277581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rgbClr val="636466"/>
                </a:solidFill>
                <a:latin typeface="Museo Sans 300"/>
                <a:ea typeface="+mn-ea"/>
                <a:cs typeface="Museo Sans 30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rgbClr val="7B94A6"/>
                </a:solidFill>
              </a:rPr>
              <a:t>worldmicrobeforum.org</a:t>
            </a:r>
            <a:r>
              <a:rPr lang="en-US" dirty="0">
                <a:solidFill>
                  <a:srgbClr val="7B94A6"/>
                </a:solidFill>
              </a:rPr>
              <a:t>  </a:t>
            </a:r>
            <a:r>
              <a:rPr lang="en-US" sz="1000" dirty="0">
                <a:solidFill>
                  <a:srgbClr val="7B94A6"/>
                </a:solidFill>
                <a:latin typeface="+mj-lt"/>
              </a:rPr>
              <a:t>|  </a:t>
            </a:r>
            <a:fld id="{F32F67E5-730B-4B3A-9A58-41E5E3F0691E}" type="slidenum">
              <a:rPr lang="en-US" sz="1000" smtClean="0">
                <a:solidFill>
                  <a:schemeClr val="bg1"/>
                </a:solidFill>
                <a:latin typeface="+mj-lt"/>
              </a:rPr>
              <a:pPr/>
              <a:t>‹#›</a:t>
            </a:fld>
            <a:endParaRPr lang="en-US" sz="1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9DC2FEF-5862-6B46-95A4-963A515EB1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4801" y="5612391"/>
            <a:ext cx="3392558" cy="107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867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Photo Sess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3001C8BB-72FE-AD4C-845E-347DD5BDE4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667FF02-0B97-3044-9854-80044FFCA485}"/>
              </a:ext>
            </a:extLst>
          </p:cNvPr>
          <p:cNvSpPr txBox="1">
            <a:spLocks/>
          </p:cNvSpPr>
          <p:nvPr userDrawn="1"/>
        </p:nvSpPr>
        <p:spPr>
          <a:xfrm>
            <a:off x="9111388" y="6281861"/>
            <a:ext cx="277581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rgbClr val="636466"/>
                </a:solidFill>
                <a:latin typeface="Museo Sans 300"/>
                <a:ea typeface="+mn-ea"/>
                <a:cs typeface="Museo Sans 30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rgbClr val="7B94A6"/>
                </a:solidFill>
              </a:rPr>
              <a:t>worldmicrobeforum.org</a:t>
            </a:r>
            <a:r>
              <a:rPr lang="en-US" dirty="0">
                <a:solidFill>
                  <a:srgbClr val="7B94A6"/>
                </a:solidFill>
              </a:rPr>
              <a:t>  </a:t>
            </a:r>
            <a:r>
              <a:rPr lang="en-US" sz="1000" dirty="0">
                <a:solidFill>
                  <a:srgbClr val="7B94A6"/>
                </a:solidFill>
                <a:latin typeface="+mj-lt"/>
              </a:rPr>
              <a:t>|  </a:t>
            </a:r>
            <a:fld id="{F32F67E5-730B-4B3A-9A58-41E5E3F0691E}" type="slidenum">
              <a:rPr lang="en-US" sz="1000" smtClean="0">
                <a:solidFill>
                  <a:srgbClr val="282A5B"/>
                </a:solidFill>
                <a:latin typeface="+mj-lt"/>
              </a:rPr>
              <a:pPr/>
              <a:t>‹#›</a:t>
            </a:fld>
            <a:endParaRPr lang="en-US" sz="1000" dirty="0">
              <a:solidFill>
                <a:srgbClr val="282A5B"/>
              </a:solidFill>
              <a:latin typeface="+mj-lt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14D1706-D635-2849-AB54-96E7C23B7DF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27293" y="2593132"/>
            <a:ext cx="5513719" cy="929530"/>
          </a:xfrm>
        </p:spPr>
        <p:txBody>
          <a:bodyPr>
            <a:noAutofit/>
          </a:bodyPr>
          <a:lstStyle>
            <a:lvl1pPr marL="0" indent="0" algn="l">
              <a:buNone/>
              <a:defRPr sz="3200" b="0" i="0">
                <a:solidFill>
                  <a:srgbClr val="282A5B"/>
                </a:solidFill>
                <a:latin typeface="+mn-lt"/>
                <a:cs typeface="Museo Sans 50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Time and date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B2E24DBC-F49C-A443-832B-D1A215623D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7293" y="3734474"/>
            <a:ext cx="5513719" cy="1573093"/>
          </a:xfrm>
          <a:noFill/>
        </p:spPr>
        <p:txBody>
          <a:bodyPr/>
          <a:lstStyle>
            <a:lvl1pPr marL="0" marR="0" indent="-342891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400" b="0" i="0" baseline="0">
                <a:solidFill>
                  <a:srgbClr val="282A5B"/>
                </a:solidFill>
                <a:latin typeface="+mn-lt"/>
                <a:cs typeface="Museo Slab 300"/>
              </a:defRPr>
            </a:lvl1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Affiliation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82CD9FB-C9C7-E440-AF29-1D9432AB43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27293" y="1303189"/>
            <a:ext cx="5513719" cy="1092143"/>
          </a:xfrm>
        </p:spPr>
        <p:txBody>
          <a:bodyPr>
            <a:noAutofit/>
          </a:bodyPr>
          <a:lstStyle>
            <a:lvl1pPr>
              <a:defRPr b="1">
                <a:solidFill>
                  <a:srgbClr val="282A5B"/>
                </a:solidFill>
                <a:latin typeface="+mj-lt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9F1D046C-158D-F54A-BD34-DF599354A7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50988" y="1303892"/>
            <a:ext cx="3349625" cy="4003675"/>
          </a:xfrm>
        </p:spPr>
        <p:txBody>
          <a:bodyPr/>
          <a:lstStyle/>
          <a:p>
            <a:endParaRPr lang="en-US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2C4DABA4-83E0-BD4A-A110-681339ADD3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4800" y="5620675"/>
            <a:ext cx="3419487" cy="107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6381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fish&#10;&#10;Description automatically generated">
            <a:extLst>
              <a:ext uri="{FF2B5EF4-FFF2-40B4-BE49-F238E27FC236}">
                <a16:creationId xmlns:a16="http://schemas.microsoft.com/office/drawing/2014/main" id="{B78AB161-EF86-6F47-A430-17B9EA4981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471E93B-D7C3-9041-80B5-FA1A003052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3143" y="1454791"/>
            <a:ext cx="4290310" cy="759198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B29518B-99A4-B546-8758-DA37EE788CA5}"/>
              </a:ext>
            </a:extLst>
          </p:cNvPr>
          <p:cNvSpPr txBox="1">
            <a:spLocks/>
          </p:cNvSpPr>
          <p:nvPr userDrawn="1"/>
        </p:nvSpPr>
        <p:spPr>
          <a:xfrm>
            <a:off x="9111388" y="6281861"/>
            <a:ext cx="277581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rgbClr val="636466"/>
                </a:solidFill>
                <a:latin typeface="Museo Sans 300"/>
                <a:ea typeface="+mn-ea"/>
                <a:cs typeface="Museo Sans 30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rgbClr val="7B94A6"/>
                </a:solidFill>
              </a:rPr>
              <a:t>worldmicrobeforum.org</a:t>
            </a:r>
            <a:r>
              <a:rPr lang="en-US" dirty="0">
                <a:solidFill>
                  <a:srgbClr val="7B94A6"/>
                </a:solidFill>
              </a:rPr>
              <a:t>  </a:t>
            </a:r>
            <a:r>
              <a:rPr lang="en-US" sz="1000" dirty="0">
                <a:solidFill>
                  <a:srgbClr val="7B94A6"/>
                </a:solidFill>
                <a:latin typeface="+mj-lt"/>
              </a:rPr>
              <a:t>|  </a:t>
            </a:r>
            <a:fld id="{F32F67E5-730B-4B3A-9A58-41E5E3F0691E}" type="slidenum">
              <a:rPr lang="en-US" sz="1000" smtClean="0">
                <a:solidFill>
                  <a:schemeClr val="bg1"/>
                </a:solidFill>
                <a:latin typeface="+mj-lt"/>
              </a:rPr>
              <a:pPr/>
              <a:t>‹#›</a:t>
            </a:fld>
            <a:endParaRPr lang="en-US" sz="1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E34323D9-1901-3F4E-9F95-0DB77305CC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53143" y="2780532"/>
            <a:ext cx="4290310" cy="685832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B94A6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0DFA555C-A6B3-0641-A633-1EA22A9AA2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53143" y="2429818"/>
            <a:ext cx="4290310" cy="350714"/>
          </a:xfrm>
        </p:spPr>
        <p:txBody>
          <a:bodyPr>
            <a:normAutofit/>
          </a:bodyPr>
          <a:lstStyle>
            <a:lvl1pPr>
              <a:defRPr sz="18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Email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CC2BBD14-73E4-4E40-8BB6-56EEB14656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53143" y="3628392"/>
            <a:ext cx="4290310" cy="685832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B94A6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79634588-2FDD-2F41-81C2-B820764A04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53143" y="3277678"/>
            <a:ext cx="4290310" cy="350714"/>
          </a:xfrm>
        </p:spPr>
        <p:txBody>
          <a:bodyPr>
            <a:normAutofit/>
          </a:bodyPr>
          <a:lstStyle>
            <a:lvl1pPr>
              <a:defRPr sz="18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Phone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45EC52C4-E6AC-6B4E-80FA-2C78553CEA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53143" y="4462942"/>
            <a:ext cx="4290310" cy="685832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B94A6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D1DA1D23-6AFF-D84F-94C0-B786F0C6B4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53143" y="4112228"/>
            <a:ext cx="4290310" cy="350714"/>
          </a:xfrm>
        </p:spPr>
        <p:txBody>
          <a:bodyPr>
            <a:normAutofit/>
          </a:bodyPr>
          <a:lstStyle>
            <a:lvl1pPr>
              <a:defRPr sz="18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Address</a:t>
            </a:r>
          </a:p>
        </p:txBody>
      </p:sp>
      <p:pic>
        <p:nvPicPr>
          <p:cNvPr id="13" name="Picture 12" descr="Diagram, schematic&#10;&#10;Description automatically generated">
            <a:extLst>
              <a:ext uri="{FF2B5EF4-FFF2-40B4-BE49-F238E27FC236}">
                <a16:creationId xmlns:a16="http://schemas.microsoft.com/office/drawing/2014/main" id="{DD299D43-D5A2-F847-8596-BE9B06E425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6453" y="1804465"/>
            <a:ext cx="3456216" cy="294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8775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F46A6-10B6-4014-BA2C-8574032F601D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7E95D-3EAE-49E3-9B06-CD6B24472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5949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FBB6-B28D-474D-A35E-08E962CF30B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A3C91-4CE6-465B-A4E7-63FC30F45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4787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FBB6-B28D-474D-A35E-08E962CF30B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A3C91-4CE6-465B-A4E7-63FC30F45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6191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45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3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39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785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31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677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FBB6-B28D-474D-A35E-08E962CF30B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A3C91-4CE6-465B-A4E7-63FC30F45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7787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FBB6-B28D-474D-A35E-08E962CF30B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A3C91-4CE6-465B-A4E7-63FC30F45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5775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59" indent="0">
              <a:buNone/>
              <a:defRPr sz="2667" b="1"/>
            </a:lvl2pPr>
            <a:lvl3pPr marL="1218930" indent="0">
              <a:buNone/>
              <a:defRPr sz="2400" b="1"/>
            </a:lvl3pPr>
            <a:lvl4pPr marL="1828392" indent="0">
              <a:buNone/>
              <a:defRPr sz="2133" b="1"/>
            </a:lvl4pPr>
            <a:lvl5pPr marL="2437858" indent="0">
              <a:buNone/>
              <a:defRPr sz="2133" b="1"/>
            </a:lvl5pPr>
            <a:lvl6pPr marL="3047316" indent="0">
              <a:buNone/>
              <a:defRPr sz="2133" b="1"/>
            </a:lvl6pPr>
            <a:lvl7pPr marL="3656775" indent="0">
              <a:buNone/>
              <a:defRPr sz="2133" b="1"/>
            </a:lvl7pPr>
            <a:lvl8pPr marL="4266240" indent="0">
              <a:buNone/>
              <a:defRPr sz="2133" b="1"/>
            </a:lvl8pPr>
            <a:lvl9pPr marL="4875703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59" indent="0">
              <a:buNone/>
              <a:defRPr sz="2667" b="1"/>
            </a:lvl2pPr>
            <a:lvl3pPr marL="1218930" indent="0">
              <a:buNone/>
              <a:defRPr sz="2400" b="1"/>
            </a:lvl3pPr>
            <a:lvl4pPr marL="1828392" indent="0">
              <a:buNone/>
              <a:defRPr sz="2133" b="1"/>
            </a:lvl4pPr>
            <a:lvl5pPr marL="2437858" indent="0">
              <a:buNone/>
              <a:defRPr sz="2133" b="1"/>
            </a:lvl5pPr>
            <a:lvl6pPr marL="3047316" indent="0">
              <a:buNone/>
              <a:defRPr sz="2133" b="1"/>
            </a:lvl6pPr>
            <a:lvl7pPr marL="3656775" indent="0">
              <a:buNone/>
              <a:defRPr sz="2133" b="1"/>
            </a:lvl7pPr>
            <a:lvl8pPr marL="4266240" indent="0">
              <a:buNone/>
              <a:defRPr sz="2133" b="1"/>
            </a:lvl8pPr>
            <a:lvl9pPr marL="4875703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FBB6-B28D-474D-A35E-08E962CF30B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A3C91-4CE6-465B-A4E7-63FC30F45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3149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FBB6-B28D-474D-A35E-08E962CF30B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A3C91-4CE6-465B-A4E7-63FC30F45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6262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FBB6-B28D-474D-A35E-08E962CF30B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A3C91-4CE6-465B-A4E7-63FC30F45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522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459" indent="0">
              <a:buNone/>
              <a:defRPr sz="1600"/>
            </a:lvl2pPr>
            <a:lvl3pPr marL="1218930" indent="0">
              <a:buNone/>
              <a:defRPr sz="1333"/>
            </a:lvl3pPr>
            <a:lvl4pPr marL="1828392" indent="0">
              <a:buNone/>
              <a:defRPr sz="1200"/>
            </a:lvl4pPr>
            <a:lvl5pPr marL="2437858" indent="0">
              <a:buNone/>
              <a:defRPr sz="1200"/>
            </a:lvl5pPr>
            <a:lvl6pPr marL="3047316" indent="0">
              <a:buNone/>
              <a:defRPr sz="1200"/>
            </a:lvl6pPr>
            <a:lvl7pPr marL="3656775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FBB6-B28D-474D-A35E-08E962CF30B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A3C91-4CE6-465B-A4E7-63FC30F45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41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fish&#10;&#10;Description automatically generated">
            <a:extLst>
              <a:ext uri="{FF2B5EF4-FFF2-40B4-BE49-F238E27FC236}">
                <a16:creationId xmlns:a16="http://schemas.microsoft.com/office/drawing/2014/main" id="{BB8503A6-5EE1-2246-95FB-976BEF5965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B9928CC0-8F58-9D46-BF95-7356252CCE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81196" y="3036495"/>
            <a:ext cx="6915767" cy="609600"/>
          </a:xfrm>
        </p:spPr>
        <p:txBody>
          <a:bodyPr>
            <a:noAutofit/>
          </a:bodyPr>
          <a:lstStyle>
            <a:lvl1pPr marL="0" indent="0" algn="l">
              <a:buNone/>
              <a:defRPr sz="3200" b="0" i="0">
                <a:solidFill>
                  <a:schemeClr val="bg1"/>
                </a:solidFill>
                <a:latin typeface="+mn-lt"/>
                <a:cs typeface="Museo Sans 50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EE9C8C8E-75DC-A240-9DC4-53FC72EDB4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81196" y="4054225"/>
            <a:ext cx="7192936" cy="1715621"/>
          </a:xfrm>
          <a:noFill/>
        </p:spPr>
        <p:txBody>
          <a:bodyPr/>
          <a:lstStyle>
            <a:lvl1pPr marL="0" marR="0" indent="-342891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400" b="0" i="0" baseline="0">
                <a:solidFill>
                  <a:schemeClr val="bg1"/>
                </a:solidFill>
                <a:latin typeface="+mn-lt"/>
                <a:cs typeface="Museo Slab 300"/>
              </a:defRPr>
            </a:lvl1pPr>
          </a:lstStyle>
          <a:p>
            <a:pPr lvl="0"/>
            <a:r>
              <a:rPr lang="en-US" dirty="0"/>
              <a:t>Date/Location</a:t>
            </a:r>
          </a:p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Affiliation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471E93B-D7C3-9041-80B5-FA1A00305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1196" y="1059275"/>
            <a:ext cx="7192936" cy="1752600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B29518B-99A4-B546-8758-DA37EE788CA5}"/>
              </a:ext>
            </a:extLst>
          </p:cNvPr>
          <p:cNvSpPr txBox="1">
            <a:spLocks/>
          </p:cNvSpPr>
          <p:nvPr userDrawn="1"/>
        </p:nvSpPr>
        <p:spPr>
          <a:xfrm>
            <a:off x="9111388" y="6281861"/>
            <a:ext cx="277581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rgbClr val="636466"/>
                </a:solidFill>
                <a:latin typeface="Museo Sans 300"/>
                <a:ea typeface="+mn-ea"/>
                <a:cs typeface="Museo Sans 30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rgbClr val="7B94A6"/>
                </a:solidFill>
              </a:rPr>
              <a:t>worldmicrobeforum.org</a:t>
            </a:r>
            <a:r>
              <a:rPr lang="en-US" dirty="0">
                <a:solidFill>
                  <a:srgbClr val="7B94A6"/>
                </a:solidFill>
              </a:rPr>
              <a:t>  </a:t>
            </a:r>
            <a:r>
              <a:rPr lang="en-US" sz="1000" dirty="0">
                <a:solidFill>
                  <a:srgbClr val="7B94A6"/>
                </a:solidFill>
                <a:latin typeface="+mj-lt"/>
              </a:rPr>
              <a:t>|  </a:t>
            </a:r>
            <a:fld id="{F32F67E5-730B-4B3A-9A58-41E5E3F0691E}" type="slidenum">
              <a:rPr lang="en-US" sz="1000" smtClean="0">
                <a:solidFill>
                  <a:schemeClr val="bg1"/>
                </a:solidFill>
                <a:latin typeface="+mj-lt"/>
              </a:rPr>
              <a:pPr/>
              <a:t>‹#›</a:t>
            </a:fld>
            <a:endParaRPr lang="en-US" sz="1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Picture 2" descr="Diagram, schematic&#10;&#10;Description automatically generated">
            <a:extLst>
              <a:ext uri="{FF2B5EF4-FFF2-40B4-BE49-F238E27FC236}">
                <a16:creationId xmlns:a16="http://schemas.microsoft.com/office/drawing/2014/main" id="{3503B7AF-63CF-464E-AF0B-33E61DB658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9497" y="1935575"/>
            <a:ext cx="2865733" cy="244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2746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459" indent="0">
              <a:buNone/>
              <a:defRPr sz="3733"/>
            </a:lvl2pPr>
            <a:lvl3pPr marL="1218930" indent="0">
              <a:buNone/>
              <a:defRPr sz="3200"/>
            </a:lvl3pPr>
            <a:lvl4pPr marL="1828392" indent="0">
              <a:buNone/>
              <a:defRPr sz="2667"/>
            </a:lvl4pPr>
            <a:lvl5pPr marL="2437858" indent="0">
              <a:buNone/>
              <a:defRPr sz="2667"/>
            </a:lvl5pPr>
            <a:lvl6pPr marL="3047316" indent="0">
              <a:buNone/>
              <a:defRPr sz="2667"/>
            </a:lvl6pPr>
            <a:lvl7pPr marL="3656775" indent="0">
              <a:buNone/>
              <a:defRPr sz="2667"/>
            </a:lvl7pPr>
            <a:lvl8pPr marL="4266240" indent="0">
              <a:buNone/>
              <a:defRPr sz="2667"/>
            </a:lvl8pPr>
            <a:lvl9pPr marL="4875703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459" indent="0">
              <a:buNone/>
              <a:defRPr sz="1600"/>
            </a:lvl2pPr>
            <a:lvl3pPr marL="1218930" indent="0">
              <a:buNone/>
              <a:defRPr sz="1333"/>
            </a:lvl3pPr>
            <a:lvl4pPr marL="1828392" indent="0">
              <a:buNone/>
              <a:defRPr sz="1200"/>
            </a:lvl4pPr>
            <a:lvl5pPr marL="2437858" indent="0">
              <a:buNone/>
              <a:defRPr sz="1200"/>
            </a:lvl5pPr>
            <a:lvl6pPr marL="3047316" indent="0">
              <a:buNone/>
              <a:defRPr sz="1200"/>
            </a:lvl6pPr>
            <a:lvl7pPr marL="3656775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FBB6-B28D-474D-A35E-08E962CF30B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A3C91-4CE6-465B-A4E7-63FC30F45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4580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FBB6-B28D-474D-A35E-08E962CF30B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A3C91-4CE6-465B-A4E7-63FC30F45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5167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FBB6-B28D-474D-A35E-08E962CF30B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A3C91-4CE6-465B-A4E7-63FC30F45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99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Graphical user interface, background pattern&#10;&#10;Description automatically generated">
            <a:extLst>
              <a:ext uri="{FF2B5EF4-FFF2-40B4-BE49-F238E27FC236}">
                <a16:creationId xmlns:a16="http://schemas.microsoft.com/office/drawing/2014/main" id="{23AA2E0F-7354-2646-A60A-B1855D81C8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F30C6E57-4754-D54E-AF1F-69020ACF41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209" y="2498525"/>
            <a:ext cx="6915767" cy="609600"/>
          </a:xfrm>
        </p:spPr>
        <p:txBody>
          <a:bodyPr>
            <a:noAutofit/>
          </a:bodyPr>
          <a:lstStyle>
            <a:lvl1pPr marL="0" indent="0" algn="l">
              <a:buNone/>
              <a:defRPr sz="3200" b="0" i="0">
                <a:solidFill>
                  <a:schemeClr val="bg1"/>
                </a:solidFill>
                <a:latin typeface="+mn-lt"/>
                <a:cs typeface="Museo Sans 50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6CAB5AAA-DF89-C048-8E1E-031B7F367F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209" y="3322125"/>
            <a:ext cx="7192936" cy="1715621"/>
          </a:xfrm>
          <a:noFill/>
        </p:spPr>
        <p:txBody>
          <a:bodyPr/>
          <a:lstStyle>
            <a:lvl1pPr marL="0" marR="0" indent="-342891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400" b="0" i="0" baseline="0">
                <a:solidFill>
                  <a:schemeClr val="bg1"/>
                </a:solidFill>
                <a:latin typeface="+mn-lt"/>
                <a:cs typeface="Museo Slab 300"/>
              </a:defRPr>
            </a:lvl1pPr>
          </a:lstStyle>
          <a:p>
            <a:pPr lvl="0"/>
            <a:r>
              <a:rPr lang="en-US" dirty="0"/>
              <a:t>Date/Location</a:t>
            </a:r>
          </a:p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Affiliation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F01B3B6-1ABD-3148-A200-DD0D86098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209" y="1341915"/>
            <a:ext cx="7192936" cy="1049610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93199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EE49461C-A9E3-3847-979F-90D44B19AA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553A09BC-FBCD-CF44-B993-D5C3769044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0100" y="3419555"/>
            <a:ext cx="6915767" cy="609600"/>
          </a:xfrm>
        </p:spPr>
        <p:txBody>
          <a:bodyPr>
            <a:noAutofit/>
          </a:bodyPr>
          <a:lstStyle>
            <a:lvl1pPr marL="0" indent="0" algn="l">
              <a:buNone/>
              <a:defRPr sz="3200" b="0" i="0">
                <a:solidFill>
                  <a:schemeClr val="bg1"/>
                </a:solidFill>
                <a:latin typeface="+mn-lt"/>
                <a:cs typeface="Museo Sans 50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F9BC3C79-4DBE-CC4B-AE8E-6D0C0D8A0D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40100" y="4437285"/>
            <a:ext cx="7192936" cy="1715621"/>
          </a:xfrm>
          <a:noFill/>
        </p:spPr>
        <p:txBody>
          <a:bodyPr/>
          <a:lstStyle>
            <a:lvl1pPr marL="0" marR="0" indent="-342891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400" b="0" i="0" baseline="0">
                <a:solidFill>
                  <a:schemeClr val="bg1"/>
                </a:solidFill>
                <a:latin typeface="+mn-lt"/>
                <a:cs typeface="Museo Slab 300"/>
              </a:defRPr>
            </a:lvl1pPr>
          </a:lstStyle>
          <a:p>
            <a:pPr lvl="0"/>
            <a:r>
              <a:rPr lang="en-US" dirty="0"/>
              <a:t>Date/Location</a:t>
            </a:r>
          </a:p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Affiliation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9C8BC99-E60B-0448-9762-C3C250695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0100" y="1442335"/>
            <a:ext cx="7192936" cy="1752600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066E54B-65B5-C24C-8FAB-AC9AD9A64618}"/>
              </a:ext>
            </a:extLst>
          </p:cNvPr>
          <p:cNvSpPr txBox="1">
            <a:spLocks/>
          </p:cNvSpPr>
          <p:nvPr userDrawn="1"/>
        </p:nvSpPr>
        <p:spPr>
          <a:xfrm>
            <a:off x="9111388" y="6281861"/>
            <a:ext cx="277581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rgbClr val="636466"/>
                </a:solidFill>
                <a:latin typeface="Museo Sans 300"/>
                <a:ea typeface="+mn-ea"/>
                <a:cs typeface="Museo Sans 30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rgbClr val="7B94A6"/>
                </a:solidFill>
              </a:rPr>
              <a:t>worldmicrobeforum.org</a:t>
            </a:r>
            <a:r>
              <a:rPr lang="en-US" dirty="0">
                <a:solidFill>
                  <a:srgbClr val="7B94A6"/>
                </a:solidFill>
              </a:rPr>
              <a:t>  </a:t>
            </a:r>
            <a:r>
              <a:rPr lang="en-US" sz="1000" dirty="0">
                <a:solidFill>
                  <a:srgbClr val="7B94A6"/>
                </a:solidFill>
                <a:latin typeface="+mj-lt"/>
              </a:rPr>
              <a:t>|  </a:t>
            </a:r>
            <a:fld id="{F32F67E5-730B-4B3A-9A58-41E5E3F0691E}" type="slidenum">
              <a:rPr lang="en-US" sz="1000" smtClean="0">
                <a:solidFill>
                  <a:schemeClr val="bg1"/>
                </a:solidFill>
                <a:latin typeface="+mj-lt"/>
              </a:rPr>
              <a:pPr/>
              <a:t>‹#›</a:t>
            </a:fld>
            <a:endParaRPr lang="en-US" sz="1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6C80702-BF71-3848-B5BC-653BE27D17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4801" y="115309"/>
            <a:ext cx="3392558" cy="107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308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FBE27650-1D59-A847-9E28-D6D255FA67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F30C6E57-4754-D54E-AF1F-69020ACF41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209" y="2148178"/>
            <a:ext cx="6915767" cy="609600"/>
          </a:xfrm>
        </p:spPr>
        <p:txBody>
          <a:bodyPr>
            <a:noAutofit/>
          </a:bodyPr>
          <a:lstStyle>
            <a:lvl1pPr marL="0" indent="0" algn="l">
              <a:buNone/>
              <a:defRPr sz="3200" b="0" i="0">
                <a:solidFill>
                  <a:schemeClr val="bg1"/>
                </a:solidFill>
                <a:latin typeface="+mn-lt"/>
                <a:cs typeface="Museo Sans 50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6CAB5AAA-DF89-C048-8E1E-031B7F367F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209" y="3165908"/>
            <a:ext cx="7192936" cy="1715621"/>
          </a:xfrm>
          <a:noFill/>
        </p:spPr>
        <p:txBody>
          <a:bodyPr/>
          <a:lstStyle>
            <a:lvl1pPr marL="0" marR="0" indent="-342891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400" b="0" i="0" baseline="0">
                <a:solidFill>
                  <a:schemeClr val="bg1"/>
                </a:solidFill>
                <a:latin typeface="+mn-lt"/>
                <a:cs typeface="Museo Slab 300"/>
              </a:defRPr>
            </a:lvl1pPr>
          </a:lstStyle>
          <a:p>
            <a:pPr lvl="0"/>
            <a:r>
              <a:rPr lang="en-US" dirty="0"/>
              <a:t>Date/Location</a:t>
            </a:r>
          </a:p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Affiliation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F01B3B6-1ABD-3148-A200-DD0D86098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209" y="759384"/>
            <a:ext cx="7192936" cy="1164174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806D078-C66D-AD45-A584-A52C0AB6F4A5}"/>
              </a:ext>
            </a:extLst>
          </p:cNvPr>
          <p:cNvSpPr txBox="1">
            <a:spLocks/>
          </p:cNvSpPr>
          <p:nvPr userDrawn="1"/>
        </p:nvSpPr>
        <p:spPr>
          <a:xfrm>
            <a:off x="9111388" y="6281861"/>
            <a:ext cx="277581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rgbClr val="636466"/>
                </a:solidFill>
                <a:latin typeface="Museo Sans 300"/>
                <a:ea typeface="+mn-ea"/>
                <a:cs typeface="Museo Sans 30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rgbClr val="7B94A6"/>
                </a:solidFill>
              </a:rPr>
              <a:t>worldmicrobeforum.org</a:t>
            </a:r>
            <a:r>
              <a:rPr lang="en-US" dirty="0">
                <a:solidFill>
                  <a:srgbClr val="7B94A6"/>
                </a:solidFill>
              </a:rPr>
              <a:t>  </a:t>
            </a:r>
            <a:r>
              <a:rPr lang="en-US" sz="1000" dirty="0">
                <a:solidFill>
                  <a:srgbClr val="7B94A6"/>
                </a:solidFill>
                <a:latin typeface="+mj-lt"/>
              </a:rPr>
              <a:t>|  </a:t>
            </a:r>
            <a:fld id="{F32F67E5-730B-4B3A-9A58-41E5E3F0691E}" type="slidenum">
              <a:rPr lang="en-US" sz="1000" smtClean="0">
                <a:solidFill>
                  <a:schemeClr val="bg1"/>
                </a:solidFill>
                <a:latin typeface="+mj-lt"/>
              </a:rPr>
              <a:pPr/>
              <a:t>‹#›</a:t>
            </a:fld>
            <a:endParaRPr lang="en-US" sz="1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Picture 10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5DDD528-AAC0-D84F-9D91-D7299D1323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4801" y="5612391"/>
            <a:ext cx="3392558" cy="107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385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2E1816C-C18A-6D40-8E19-942D09A772B4}"/>
              </a:ext>
            </a:extLst>
          </p:cNvPr>
          <p:cNvSpPr/>
          <p:nvPr userDrawn="1"/>
        </p:nvSpPr>
        <p:spPr>
          <a:xfrm>
            <a:off x="0" y="0"/>
            <a:ext cx="12192000" cy="5446643"/>
          </a:xfrm>
          <a:prstGeom prst="rect">
            <a:avLst/>
          </a:prstGeom>
          <a:blipFill>
            <a:blip r:embed="rId2"/>
            <a:stretch>
              <a:fillRect l="-37000" r="-3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E4FD4F1-3309-5040-A759-8E1864C1A9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9572" y="2144902"/>
            <a:ext cx="10632828" cy="1143000"/>
          </a:xfrm>
        </p:spPr>
        <p:txBody>
          <a:bodyPr>
            <a:noAutofit/>
          </a:bodyPr>
          <a:lstStyle>
            <a:lvl1pPr algn="l">
              <a:buFont typeface="Arial" pitchFamily="34" charset="0"/>
              <a:buNone/>
              <a:defRPr sz="5400" b="1" i="0" baseline="0">
                <a:solidFill>
                  <a:srgbClr val="F7F7F7"/>
                </a:solidFill>
                <a:latin typeface="+mj-lt"/>
                <a:cs typeface="Museo Slab 500" panose="02000000000000000000" pitchFamily="50" charset="0"/>
              </a:defRPr>
            </a:lvl1pPr>
          </a:lstStyle>
          <a:p>
            <a:r>
              <a:rPr lang="en-US" dirty="0"/>
              <a:t>Section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0E8E063-69D3-1644-949A-413CFF3A8DDE}"/>
              </a:ext>
            </a:extLst>
          </p:cNvPr>
          <p:cNvSpPr txBox="1">
            <a:spLocks/>
          </p:cNvSpPr>
          <p:nvPr userDrawn="1"/>
        </p:nvSpPr>
        <p:spPr>
          <a:xfrm>
            <a:off x="9111388" y="6281861"/>
            <a:ext cx="277581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rgbClr val="636466"/>
                </a:solidFill>
                <a:latin typeface="Museo Sans 300"/>
                <a:ea typeface="+mn-ea"/>
                <a:cs typeface="Museo Sans 30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rgbClr val="7B94A6"/>
                </a:solidFill>
              </a:rPr>
              <a:t>worldmicrobeforum.org</a:t>
            </a:r>
            <a:r>
              <a:rPr lang="en-US" dirty="0">
                <a:solidFill>
                  <a:srgbClr val="7B94A6"/>
                </a:solidFill>
              </a:rPr>
              <a:t>  </a:t>
            </a:r>
            <a:r>
              <a:rPr lang="en-US" sz="1000" dirty="0">
                <a:solidFill>
                  <a:srgbClr val="7B94A6"/>
                </a:solidFill>
                <a:latin typeface="+mj-lt"/>
              </a:rPr>
              <a:t>|  </a:t>
            </a:r>
            <a:fld id="{F32F67E5-730B-4B3A-9A58-41E5E3F0691E}" type="slidenum">
              <a:rPr lang="en-US" sz="1000" smtClean="0">
                <a:solidFill>
                  <a:srgbClr val="282A5B"/>
                </a:solidFill>
                <a:latin typeface="+mj-lt"/>
              </a:rPr>
              <a:pPr/>
              <a:t>‹#›</a:t>
            </a:fld>
            <a:endParaRPr lang="en-US" sz="1000" dirty="0">
              <a:solidFill>
                <a:srgbClr val="282A5B"/>
              </a:solidFill>
              <a:latin typeface="+mj-lt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0AC02F0D-FB2A-584A-9801-6D6093FA8B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4800" y="5620675"/>
            <a:ext cx="3419487" cy="107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14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DC5B19B5-A9E7-9341-B218-D3042C6179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8DF66BD-7580-AF4E-AE01-EA1629AB1503}"/>
              </a:ext>
            </a:extLst>
          </p:cNvPr>
          <p:cNvSpPr txBox="1">
            <a:spLocks/>
          </p:cNvSpPr>
          <p:nvPr userDrawn="1"/>
        </p:nvSpPr>
        <p:spPr>
          <a:xfrm>
            <a:off x="9111388" y="6281861"/>
            <a:ext cx="277581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rgbClr val="636466"/>
                </a:solidFill>
                <a:latin typeface="Museo Sans 300"/>
                <a:ea typeface="+mn-ea"/>
                <a:cs typeface="Museo Sans 30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rgbClr val="7B94A6"/>
                </a:solidFill>
              </a:rPr>
              <a:t>worldmicrobeforum.org</a:t>
            </a:r>
            <a:r>
              <a:rPr lang="en-US" dirty="0">
                <a:solidFill>
                  <a:srgbClr val="7B94A6"/>
                </a:solidFill>
              </a:rPr>
              <a:t>  </a:t>
            </a:r>
            <a:r>
              <a:rPr lang="en-US" sz="1000" dirty="0">
                <a:solidFill>
                  <a:srgbClr val="7B94A6"/>
                </a:solidFill>
                <a:latin typeface="+mj-lt"/>
              </a:rPr>
              <a:t>|  </a:t>
            </a:r>
            <a:fld id="{F32F67E5-730B-4B3A-9A58-41E5E3F0691E}" type="slidenum">
              <a:rPr lang="en-US" sz="1000" smtClean="0">
                <a:solidFill>
                  <a:srgbClr val="282A5B"/>
                </a:solidFill>
                <a:latin typeface="+mj-lt"/>
              </a:rPr>
              <a:pPr/>
              <a:t>‹#›</a:t>
            </a:fld>
            <a:endParaRPr lang="en-US" sz="1000" dirty="0">
              <a:solidFill>
                <a:srgbClr val="282A5B"/>
              </a:solidFill>
              <a:latin typeface="+mj-lt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A669A5F-AE85-F842-9B60-EC956E178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148" y="2962003"/>
            <a:ext cx="6922629" cy="933994"/>
          </a:xfrm>
        </p:spPr>
        <p:txBody>
          <a:bodyPr>
            <a:noAutofit/>
          </a:bodyPr>
          <a:lstStyle>
            <a:lvl1pPr algn="l">
              <a:buFont typeface="Arial" pitchFamily="34" charset="0"/>
              <a:buNone/>
              <a:defRPr sz="5400" b="1" i="0" baseline="0">
                <a:solidFill>
                  <a:srgbClr val="F7F7F7"/>
                </a:solidFill>
                <a:latin typeface="+mj-lt"/>
                <a:cs typeface="Museo Slab 500" panose="02000000000000000000" pitchFamily="50" charset="0"/>
              </a:defRPr>
            </a:lvl1pPr>
          </a:lstStyle>
          <a:p>
            <a:r>
              <a:rPr lang="en-US" dirty="0"/>
              <a:t>Section Title Style</a:t>
            </a:r>
          </a:p>
        </p:txBody>
      </p:sp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1E9990E-C1B8-3A49-B2CB-32C4F4824A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4801" y="5612391"/>
            <a:ext cx="3392558" cy="107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388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3001C8BB-72FE-AD4C-845E-347DD5BDE4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56102D9-D647-0847-8F4D-3E1955CC1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440323"/>
            <a:ext cx="10972800" cy="1143000"/>
          </a:xfrm>
        </p:spPr>
        <p:txBody>
          <a:bodyPr>
            <a:noAutofit/>
          </a:bodyPr>
          <a:lstStyle>
            <a:lvl1pPr algn="ctr">
              <a:defRPr sz="48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54B7810-73E3-7F4A-8CF0-3E13D8FDC8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3583323"/>
            <a:ext cx="10972800" cy="609600"/>
          </a:xfrm>
        </p:spPr>
        <p:txBody>
          <a:bodyPr>
            <a:noAutofit/>
          </a:bodyPr>
          <a:lstStyle>
            <a:lvl1pPr algn="ctr">
              <a:buNone/>
              <a:defRPr sz="3200" b="1" baseline="0">
                <a:solidFill>
                  <a:srgbClr val="7B94A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236435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AD410B-DC7E-CE47-A188-66F1D3D33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C5F01B-EC9B-1747-BF4D-CE73C30436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F0AD854-93B9-F846-809C-FCCA02480A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C330E849-46D4-AB47-B512-D08BD9C88308}" type="datetime1">
              <a:rPr lang="en-US" smtClean="0"/>
              <a:pPr/>
              <a:t>6/2/2023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4DAD423-BE37-4141-86D9-F0E8F05212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78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52" r:id="rId3"/>
    <p:sldLayoutId id="2147483677" r:id="rId4"/>
    <p:sldLayoutId id="2147483654" r:id="rId5"/>
    <p:sldLayoutId id="2147483673" r:id="rId6"/>
    <p:sldLayoutId id="2147483671" r:id="rId7"/>
    <p:sldLayoutId id="2147483680" r:id="rId8"/>
    <p:sldLayoutId id="2147483661" r:id="rId9"/>
    <p:sldLayoutId id="2147483657" r:id="rId10"/>
    <p:sldLayoutId id="2147483662" r:id="rId11"/>
    <p:sldLayoutId id="2147483664" r:id="rId12"/>
    <p:sldLayoutId id="2147483665" r:id="rId13"/>
    <p:sldLayoutId id="2147483666" r:id="rId14"/>
    <p:sldLayoutId id="2147483667" r:id="rId15"/>
    <p:sldLayoutId id="2147483678" r:id="rId16"/>
    <p:sldLayoutId id="2147483679" r:id="rId17"/>
    <p:sldLayoutId id="2147483670" r:id="rId18"/>
    <p:sldLayoutId id="2147483672" r:id="rId19"/>
    <p:sldLayoutId id="2147483676" r:id="rId20"/>
    <p:sldLayoutId id="214748371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24" tIns="45712" rIns="91424" bIns="4571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24" tIns="45712" rIns="91424" bIns="4571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3FBB6-B28D-474D-A35E-08E962CF30B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A3C91-4CE6-465B-A4E7-63FC30F45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561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defTabSz="121893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5" indent="-457095" algn="l" defTabSz="121893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382" indent="-380916" algn="l" defTabSz="121893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9" indent="-304728" algn="l" defTabSz="121893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28" algn="l" defTabSz="121893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6" indent="-304728" algn="l" defTabSz="121893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4" indent="-304728" algn="l" defTabSz="12189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512" indent="-304728" algn="l" defTabSz="12189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4" indent="-304728" algn="l" defTabSz="12189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6" indent="-304728" algn="l" defTabSz="12189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59" algn="l" defTabSz="1218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30" algn="l" defTabSz="1218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92" algn="l" defTabSz="1218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8" algn="l" defTabSz="1218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6" algn="l" defTabSz="1218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5" algn="l" defTabSz="1218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png"/><Relationship Id="rId5" Type="http://schemas.openxmlformats.org/officeDocument/2006/relationships/image" Target="../media/image46.emf"/><Relationship Id="rId4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hyperlink" Target="https://www.cdc.gov/drugresistance/Biggest-Threats.html#carp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dsociety.org/practice-guideline/amr-guidance/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4.jpeg"/><Relationship Id="rId4" Type="http://schemas.openxmlformats.org/officeDocument/2006/relationships/image" Target="../media/image91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7CBDA2-FEBF-D744-AB95-2017A46A8E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6209" y="3322125"/>
            <a:ext cx="9863048" cy="171562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Ryan K. Shields, PharmD, MS</a:t>
            </a:r>
          </a:p>
          <a:p>
            <a:r>
              <a:rPr lang="en-US" dirty="0"/>
              <a:t>University of Pittsburgh</a:t>
            </a:r>
          </a:p>
          <a:p>
            <a:r>
              <a:rPr lang="en-US" dirty="0"/>
              <a:t>Associate Professor of Medicine</a:t>
            </a:r>
          </a:p>
          <a:p>
            <a:r>
              <a:rPr lang="en-US" dirty="0"/>
              <a:t>Co-Director, Antibiotic Management Program, UPMC</a:t>
            </a:r>
          </a:p>
          <a:p>
            <a:r>
              <a:rPr lang="en-US" dirty="0"/>
              <a:t>Co-Director, Center for Innovative Antimicrobial Therapy, Pitt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495D899-E020-434A-BC4D-BE7A01606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209" y="1550462"/>
            <a:ext cx="10339728" cy="1049610"/>
          </a:xfrm>
        </p:spPr>
        <p:txBody>
          <a:bodyPr/>
          <a:lstStyle/>
          <a:p>
            <a:r>
              <a:rPr lang="en-US" dirty="0"/>
              <a:t>Evolving Clinical Resistance and Treatment Strategies for Novel </a:t>
            </a:r>
            <a:r>
              <a:rPr lang="el-GR" dirty="0"/>
              <a:t>β</a:t>
            </a:r>
            <a:r>
              <a:rPr lang="en-US" dirty="0"/>
              <a:t>-lactam Agents against </a:t>
            </a:r>
            <a:r>
              <a:rPr lang="en-US" i="1" dirty="0"/>
              <a:t>Pseudomonas aeruginosa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630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75058" y="1270814"/>
            <a:ext cx="5767114" cy="42863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organism prepared to evolve and evade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12932" y="6552636"/>
            <a:ext cx="45172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Camus L, et al.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Microbial genomics 2021;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7:000513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977" y="1165749"/>
            <a:ext cx="3019425" cy="525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0743" y="5662248"/>
            <a:ext cx="793325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Versatility and adaptability conferred by a significant proportion (&gt;8%) of regulatory genes encoded in its large genome (&gt;6MB)</a:t>
            </a:r>
          </a:p>
        </p:txBody>
      </p:sp>
    </p:spTree>
    <p:extLst>
      <p:ext uri="{BB962C8B-B14F-4D97-AF65-F5344CB8AC3E}">
        <p14:creationId xmlns:p14="http://schemas.microsoft.com/office/powerpoint/2010/main" val="2692308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 defenses against antibiotics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764" y="1390508"/>
            <a:ext cx="11575472" cy="4989510"/>
          </a:xfrm>
        </p:spPr>
        <p:txBody>
          <a:bodyPr>
            <a:normAutofit/>
          </a:bodyPr>
          <a:lstStyle/>
          <a:p>
            <a:r>
              <a:rPr lang="en-US" dirty="0"/>
              <a:t>The outer membrane of </a:t>
            </a:r>
            <a:r>
              <a:rPr lang="en-US" i="1" dirty="0"/>
              <a:t>P. aeruginosa </a:t>
            </a:r>
            <a:r>
              <a:rPr lang="en-US" dirty="0"/>
              <a:t>is only 8% as permeable as </a:t>
            </a:r>
            <a:r>
              <a:rPr lang="en-US" i="1" dirty="0"/>
              <a:t>E. coli </a:t>
            </a:r>
            <a:r>
              <a:rPr lang="en-US" dirty="0"/>
              <a:t>which limits access of antibiotics to the periplasmic space</a:t>
            </a:r>
          </a:p>
          <a:p>
            <a:pPr lvl="1"/>
            <a:r>
              <a:rPr lang="en-US" dirty="0"/>
              <a:t>&gt;160 known outer membrane proteins</a:t>
            </a:r>
          </a:p>
          <a:p>
            <a:pPr lvl="1"/>
            <a:r>
              <a:rPr lang="en-US" dirty="0"/>
              <a:t>Porins play an important role in the transport of sugars, cations, and β-lactams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Intrinsic </a:t>
            </a:r>
            <a:r>
              <a:rPr lang="el-GR" dirty="0"/>
              <a:t>β</a:t>
            </a:r>
            <a:r>
              <a:rPr lang="en-US" dirty="0"/>
              <a:t>-lactamases that limit activity of many </a:t>
            </a:r>
            <a:r>
              <a:rPr lang="el-GR" dirty="0"/>
              <a:t>β</a:t>
            </a:r>
            <a:r>
              <a:rPr lang="en-US" dirty="0"/>
              <a:t>-lactams</a:t>
            </a:r>
          </a:p>
          <a:p>
            <a:pPr lvl="1"/>
            <a:r>
              <a:rPr lang="en-US" dirty="0"/>
              <a:t>OXA-50 </a:t>
            </a:r>
          </a:p>
          <a:p>
            <a:pPr lvl="1"/>
            <a:r>
              <a:rPr lang="en-US" dirty="0"/>
              <a:t>Inducible </a:t>
            </a:r>
            <a:r>
              <a:rPr lang="en-US" dirty="0" err="1"/>
              <a:t>ampC</a:t>
            </a:r>
            <a:r>
              <a:rPr lang="en-US" dirty="0"/>
              <a:t> (Pseudomonas-derived </a:t>
            </a:r>
            <a:r>
              <a:rPr lang="en-US" dirty="0" err="1"/>
              <a:t>cephalosporinase</a:t>
            </a:r>
            <a:r>
              <a:rPr lang="en-US" dirty="0"/>
              <a:t> [PDC])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Basal efflux limits utility of macrolides and </a:t>
            </a:r>
            <a:r>
              <a:rPr lang="en-US" dirty="0" err="1"/>
              <a:t>tetracyclines</a:t>
            </a:r>
            <a:endParaRPr lang="en-US" dirty="0"/>
          </a:p>
          <a:p>
            <a:pPr lvl="1"/>
            <a:r>
              <a:rPr lang="en-US" dirty="0"/>
              <a:t>Constitutive expression of </a:t>
            </a:r>
            <a:r>
              <a:rPr lang="en-US" dirty="0" err="1"/>
              <a:t>MexAB-OprM</a:t>
            </a:r>
            <a:r>
              <a:rPr lang="en-US" dirty="0"/>
              <a:t> at baseline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3606AF7-3293-444D-BD28-F8DA16490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5706" y="6259215"/>
            <a:ext cx="6525890" cy="49269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13607" rIns="0" bIns="0" numCol="1" rtlCol="0" anchor="ctr" anchorCtr="0" compatLnSpc="1">
            <a:prstTxWarp prst="textNoShape">
              <a:avLst/>
            </a:prstTxWarp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altLang="en-US" sz="1200" b="1" dirty="0">
                <a:ea typeface="Arial Unicode MS" pitchFamily="34" charset="-128"/>
                <a:cs typeface="Arial Unicode MS" pitchFamily="34" charset="-128"/>
              </a:rPr>
              <a:t>Lister P, et al. </a:t>
            </a:r>
            <a:r>
              <a:rPr lang="en-US" altLang="en-US" sz="1200" b="1" i="1" dirty="0">
                <a:ea typeface="Arial Unicode MS" pitchFamily="34" charset="-128"/>
                <a:cs typeface="Arial Unicode MS" pitchFamily="34" charset="-128"/>
              </a:rPr>
              <a:t>Clin micro review </a:t>
            </a:r>
            <a:r>
              <a:rPr lang="en-US" altLang="en-US" sz="1200" b="1" dirty="0">
                <a:ea typeface="Arial Unicode MS" pitchFamily="34" charset="-128"/>
                <a:cs typeface="Arial Unicode MS" pitchFamily="34" charset="-128"/>
              </a:rPr>
              <a:t>2009;22:582</a:t>
            </a:r>
          </a:p>
          <a:p>
            <a:pPr algn="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altLang="en-US" sz="1200" b="1" dirty="0">
                <a:ea typeface="Arial Unicode MS" pitchFamily="34" charset="-128"/>
                <a:cs typeface="Arial Unicode MS" pitchFamily="34" charset="-128"/>
              </a:rPr>
              <a:t>Blair J, et al. </a:t>
            </a:r>
            <a:r>
              <a:rPr lang="en-US" altLang="en-US" sz="1200" b="1" i="1" dirty="0">
                <a:ea typeface="Arial Unicode MS" pitchFamily="34" charset="-128"/>
                <a:cs typeface="Arial Unicode MS" pitchFamily="34" charset="-128"/>
              </a:rPr>
              <a:t>Nature Rev </a:t>
            </a:r>
            <a:r>
              <a:rPr lang="en-US" altLang="en-US" sz="1200" b="1" i="1" dirty="0" err="1">
                <a:ea typeface="Arial Unicode MS" pitchFamily="34" charset="-128"/>
                <a:cs typeface="Arial Unicode MS" pitchFamily="34" charset="-128"/>
              </a:rPr>
              <a:t>Microbiol</a:t>
            </a:r>
            <a:r>
              <a:rPr lang="en-US" altLang="en-US" sz="1200" b="1" dirty="0">
                <a:ea typeface="Arial Unicode MS" pitchFamily="34" charset="-128"/>
                <a:cs typeface="Arial Unicode MS" pitchFamily="34" charset="-128"/>
              </a:rPr>
              <a:t> 2015;13:42-51</a:t>
            </a:r>
          </a:p>
          <a:p>
            <a:pPr algn="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altLang="en-US" sz="1200" b="1" dirty="0" err="1">
                <a:ea typeface="Arial Unicode MS" pitchFamily="34" charset="-128"/>
                <a:cs typeface="Arial Unicode MS" pitchFamily="34" charset="-128"/>
              </a:rPr>
              <a:t>Babich</a:t>
            </a:r>
            <a:r>
              <a:rPr lang="en-US" altLang="en-US" sz="1200" b="1" dirty="0">
                <a:ea typeface="Arial Unicode MS" pitchFamily="34" charset="-128"/>
                <a:cs typeface="Arial Unicode MS" pitchFamily="34" charset="-128"/>
              </a:rPr>
              <a:t> T, et al. </a:t>
            </a:r>
            <a:r>
              <a:rPr lang="en-US" altLang="en-US" sz="1200" b="1" i="1" dirty="0">
                <a:ea typeface="Arial Unicode MS" pitchFamily="34" charset="-128"/>
                <a:cs typeface="Arial Unicode MS" pitchFamily="34" charset="-128"/>
              </a:rPr>
              <a:t>Clin Infect Dis </a:t>
            </a:r>
            <a:r>
              <a:rPr lang="en-US" altLang="en-US" sz="1200" b="1" dirty="0">
                <a:ea typeface="Arial Unicode MS" pitchFamily="34" charset="-128"/>
                <a:cs typeface="Arial Unicode MS" pitchFamily="34" charset="-128"/>
              </a:rPr>
              <a:t>2020;;70(11):2270</a:t>
            </a:r>
          </a:p>
        </p:txBody>
      </p:sp>
    </p:spTree>
    <p:extLst>
      <p:ext uri="{BB962C8B-B14F-4D97-AF65-F5344CB8AC3E}">
        <p14:creationId xmlns:p14="http://schemas.microsoft.com/office/powerpoint/2010/main" val="3806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89686-7C08-C24B-AF11-B46111155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Defining </a:t>
            </a:r>
            <a:r>
              <a:rPr lang="el-GR" dirty="0"/>
              <a:t>β</a:t>
            </a:r>
            <a:r>
              <a:rPr lang="en-US" dirty="0"/>
              <a:t>-lactam resistance in </a:t>
            </a:r>
            <a:r>
              <a:rPr lang="en-US" i="1" dirty="0"/>
              <a:t>P. aeruginosa</a:t>
            </a:r>
            <a:endParaRPr lang="en-US" dirty="0"/>
          </a:p>
        </p:txBody>
      </p:sp>
      <p:pic>
        <p:nvPicPr>
          <p:cNvPr id="4" name="Picture 2" descr="The First Rule of Fight Club is... | Ability Ministry">
            <a:extLst>
              <a:ext uri="{FF2B5EF4-FFF2-40B4-BE49-F238E27FC236}">
                <a16:creationId xmlns:a16="http://schemas.microsoft.com/office/drawing/2014/main" id="{5A272F5C-DED0-4F29-8682-E742B74BC6F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705" y="1484313"/>
            <a:ext cx="6498590" cy="377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46705" y="1863304"/>
            <a:ext cx="3614480" cy="193899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The first rule of </a:t>
            </a:r>
            <a:r>
              <a:rPr lang="el-GR" sz="2400" b="1" dirty="0">
                <a:solidFill>
                  <a:schemeClr val="bg1"/>
                </a:solidFill>
              </a:rPr>
              <a:t>β</a:t>
            </a:r>
            <a:r>
              <a:rPr lang="en-US" sz="2400" b="1" dirty="0">
                <a:solidFill>
                  <a:schemeClr val="bg1"/>
                </a:solidFill>
              </a:rPr>
              <a:t>-lactam  resistance in Pseudomonas is that there are no rules for </a:t>
            </a:r>
            <a:r>
              <a:rPr lang="el-GR" sz="2400" b="1" dirty="0">
                <a:solidFill>
                  <a:schemeClr val="bg1"/>
                </a:solidFill>
              </a:rPr>
              <a:t>β</a:t>
            </a:r>
            <a:r>
              <a:rPr lang="en-US" sz="2400" b="1" dirty="0">
                <a:solidFill>
                  <a:schemeClr val="bg1"/>
                </a:solidFill>
              </a:rPr>
              <a:t>-lactam resistance in Pseudomonas.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31367" y="5558589"/>
            <a:ext cx="7255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In other words – its nearly impossible to draw definitive conclusions about phenotypes and genotypes…</a:t>
            </a:r>
          </a:p>
        </p:txBody>
      </p:sp>
    </p:spTree>
    <p:extLst>
      <p:ext uri="{BB962C8B-B14F-4D97-AF65-F5344CB8AC3E}">
        <p14:creationId xmlns:p14="http://schemas.microsoft.com/office/powerpoint/2010/main" val="2003385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72BC2-312A-4AC6-9DEA-B72F00F78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β</a:t>
            </a:r>
            <a:r>
              <a:rPr lang="en-US" dirty="0"/>
              <a:t>-lactam resistance in </a:t>
            </a:r>
            <a:r>
              <a:rPr lang="en-US" i="1" dirty="0"/>
              <a:t>P. aeruginosa </a:t>
            </a:r>
            <a:r>
              <a:rPr lang="en-US" dirty="0"/>
              <a:t>(traditional agents)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53C55FB2-7789-4409-A6EC-0144949750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7881353"/>
              </p:ext>
            </p:extLst>
          </p:nvPr>
        </p:nvGraphicFramePr>
        <p:xfrm>
          <a:off x="326737" y="1389380"/>
          <a:ext cx="11538526" cy="40792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849600">
                  <a:extLst>
                    <a:ext uri="{9D8B030D-6E8A-4147-A177-3AD203B41FA5}">
                      <a16:colId xmlns:a16="http://schemas.microsoft.com/office/drawing/2014/main" val="2558747773"/>
                    </a:ext>
                  </a:extLst>
                </a:gridCol>
                <a:gridCol w="1359568">
                  <a:extLst>
                    <a:ext uri="{9D8B030D-6E8A-4147-A177-3AD203B41FA5}">
                      <a16:colId xmlns:a16="http://schemas.microsoft.com/office/drawing/2014/main" val="2892785016"/>
                    </a:ext>
                  </a:extLst>
                </a:gridCol>
                <a:gridCol w="2445632">
                  <a:extLst>
                    <a:ext uri="{9D8B030D-6E8A-4147-A177-3AD203B41FA5}">
                      <a16:colId xmlns:a16="http://schemas.microsoft.com/office/drawing/2014/main" val="264884394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69307551"/>
                    </a:ext>
                  </a:extLst>
                </a:gridCol>
                <a:gridCol w="1070264">
                  <a:extLst>
                    <a:ext uri="{9D8B030D-6E8A-4147-A177-3AD203B41FA5}">
                      <a16:colId xmlns:a16="http://schemas.microsoft.com/office/drawing/2014/main" val="1038365922"/>
                    </a:ext>
                  </a:extLst>
                </a:gridCol>
                <a:gridCol w="966354">
                  <a:extLst>
                    <a:ext uri="{9D8B030D-6E8A-4147-A177-3AD203B41FA5}">
                      <a16:colId xmlns:a16="http://schemas.microsoft.com/office/drawing/2014/main" val="3484792999"/>
                    </a:ext>
                  </a:extLst>
                </a:gridCol>
                <a:gridCol w="987136">
                  <a:extLst>
                    <a:ext uri="{9D8B030D-6E8A-4147-A177-3AD203B41FA5}">
                      <a16:colId xmlns:a16="http://schemas.microsoft.com/office/drawing/2014/main" val="3940961172"/>
                    </a:ext>
                  </a:extLst>
                </a:gridCol>
                <a:gridCol w="945572">
                  <a:extLst>
                    <a:ext uri="{9D8B030D-6E8A-4147-A177-3AD203B41FA5}">
                      <a16:colId xmlns:a16="http://schemas.microsoft.com/office/drawing/2014/main" val="29910548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Mechanism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Gene(s)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Regulator(s)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TZP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IMI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8625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b="1" dirty="0"/>
                        <a:t>β</a:t>
                      </a:r>
                      <a:r>
                        <a:rPr lang="en-US" b="1" dirty="0"/>
                        <a:t>-lactamases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7393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AmpC</a:t>
                      </a:r>
                      <a:r>
                        <a:rPr lang="en-US" dirty="0"/>
                        <a:t> overexpression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err="1"/>
                        <a:t>ampC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err="1"/>
                        <a:t>ampR</a:t>
                      </a:r>
                      <a:r>
                        <a:rPr lang="en-US" i="1" dirty="0"/>
                        <a:t>, </a:t>
                      </a:r>
                      <a:r>
                        <a:rPr lang="en-US" i="1" dirty="0" err="1"/>
                        <a:t>ampD</a:t>
                      </a:r>
                      <a:r>
                        <a:rPr lang="en-US" i="1" dirty="0"/>
                        <a:t>, </a:t>
                      </a:r>
                      <a:r>
                        <a:rPr lang="en-US" i="1" dirty="0" err="1"/>
                        <a:t>dacB</a:t>
                      </a:r>
                      <a:r>
                        <a:rPr lang="en-US" i="1" dirty="0"/>
                        <a:t>, etc.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sym typeface="Wingdings"/>
                        </a:rPr>
                        <a:t></a:t>
                      </a:r>
                      <a:endParaRPr lang="en-GB" sz="18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sym typeface="Wingdings"/>
                        </a:rPr>
                        <a:t></a:t>
                      </a:r>
                      <a:endParaRPr lang="en-GB" sz="18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ym typeface="Wingdings 2"/>
                        </a:rPr>
                        <a:t>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00B050"/>
                          </a:solidFill>
                          <a:sym typeface="Wingdings 2"/>
                        </a:rPr>
                        <a:t></a:t>
                      </a:r>
                      <a:endParaRPr lang="en-US" sz="18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ym typeface="Wingdings 2"/>
                        </a:rPr>
                        <a:t>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3237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ESBL enzymes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err="1"/>
                        <a:t>bla</a:t>
                      </a:r>
                      <a:r>
                        <a:rPr lang="en-US" i="0" baseline="-25000" dirty="0" err="1"/>
                        <a:t>PER</a:t>
                      </a:r>
                      <a:r>
                        <a:rPr lang="en-US" i="0" baseline="-25000" dirty="0"/>
                        <a:t>, OXA, GES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sym typeface="Wingdings"/>
                        </a:rPr>
                        <a:t></a:t>
                      </a:r>
                      <a:endParaRPr lang="en-GB" sz="18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sym typeface="Wingdings"/>
                        </a:rPr>
                        <a:t></a:t>
                      </a:r>
                      <a:endParaRPr lang="en-GB" sz="18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sym typeface="Wingdings"/>
                        </a:rPr>
                        <a:t></a:t>
                      </a:r>
                      <a:endParaRPr lang="en-GB" sz="18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00B050"/>
                          </a:solidFill>
                          <a:sym typeface="Wingdings 2"/>
                        </a:rPr>
                        <a:t></a:t>
                      </a:r>
                      <a:endParaRPr lang="en-US" sz="18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00B050"/>
                          </a:solidFill>
                          <a:sym typeface="Wingdings 2"/>
                        </a:rPr>
                        <a:t></a:t>
                      </a:r>
                      <a:endParaRPr lang="en-US" sz="18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12829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Serine </a:t>
                      </a:r>
                      <a:r>
                        <a:rPr lang="en-US" dirty="0" err="1"/>
                        <a:t>carbapenemase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err="1"/>
                        <a:t>bla</a:t>
                      </a:r>
                      <a:r>
                        <a:rPr lang="en-US" i="0" baseline="-25000" dirty="0" err="1"/>
                        <a:t>KPC</a:t>
                      </a:r>
                      <a:r>
                        <a:rPr lang="en-US" i="0" baseline="-25000" dirty="0"/>
                        <a:t>, GES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/>
                        </a:rPr>
                        <a:t>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/>
                        </a:rPr>
                        <a:t>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/>
                        </a:rPr>
                        <a:t>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/>
                        </a:rPr>
                        <a:t>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/>
                        </a:rPr>
                        <a:t>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52538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Metallo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carbapenemase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err="1"/>
                        <a:t>bla</a:t>
                      </a:r>
                      <a:r>
                        <a:rPr lang="en-US" i="0" baseline="-25000" dirty="0" err="1"/>
                        <a:t>VIM</a:t>
                      </a:r>
                      <a:r>
                        <a:rPr lang="en-US" i="0" baseline="-25000" dirty="0"/>
                        <a:t>, IMP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/>
                        </a:rPr>
                        <a:t>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/>
                        </a:rPr>
                        <a:t>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/>
                        </a:rPr>
                        <a:t>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/>
                        </a:rPr>
                        <a:t>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/>
                        </a:rPr>
                        <a:t>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4389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Membrane permeability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8254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err="1"/>
                        <a:t>OprD</a:t>
                      </a:r>
                      <a:r>
                        <a:rPr lang="en-US" b="0" dirty="0"/>
                        <a:t> loss/↓ expression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err="1"/>
                        <a:t>oprD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/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ym typeface="Wingdings 2"/>
                        </a:rPr>
                        <a:t>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ym typeface="Wingdings 2"/>
                        </a:rPr>
                        <a:t>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87476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Antibiotic efflux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21467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dirty="0" err="1"/>
                        <a:t>MexAB-OprM</a:t>
                      </a:r>
                      <a:r>
                        <a:rPr lang="en-US" b="0" i="0" dirty="0"/>
                        <a:t> ↑ expression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err="1"/>
                        <a:t>mexA</a:t>
                      </a:r>
                      <a:r>
                        <a:rPr lang="en-US" i="1" dirty="0"/>
                        <a:t>, </a:t>
                      </a:r>
                      <a:r>
                        <a:rPr lang="en-US" i="1" dirty="0" err="1"/>
                        <a:t>mexB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err="1"/>
                        <a:t>mexR</a:t>
                      </a:r>
                      <a:r>
                        <a:rPr lang="en-US" i="1" dirty="0"/>
                        <a:t>, </a:t>
                      </a:r>
                      <a:r>
                        <a:rPr lang="en-US" i="1" dirty="0" err="1"/>
                        <a:t>nalD</a:t>
                      </a:r>
                      <a:r>
                        <a:rPr lang="en-US" i="1" dirty="0"/>
                        <a:t>, </a:t>
                      </a:r>
                      <a:r>
                        <a:rPr lang="en-US" i="1" dirty="0" err="1"/>
                        <a:t>nalC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ym typeface="Wingdings 2"/>
                        </a:rPr>
                        <a:t>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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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ym typeface="Wingdings 2"/>
                        </a:rPr>
                        <a:t>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00B050"/>
                          </a:solidFill>
                          <a:sym typeface="Wingdings 2"/>
                        </a:rPr>
                        <a:t></a:t>
                      </a:r>
                      <a:endParaRPr lang="en-US" sz="18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94798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 err="1"/>
                        <a:t>MexXY-OprM</a:t>
                      </a:r>
                      <a:r>
                        <a:rPr lang="en-US" b="0" i="0" dirty="0"/>
                        <a:t> (</a:t>
                      </a:r>
                      <a:r>
                        <a:rPr lang="en-US" b="0" i="0" dirty="0" err="1"/>
                        <a:t>MexCD-OprJ</a:t>
                      </a:r>
                      <a:r>
                        <a:rPr lang="en-US" b="0" i="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err="1"/>
                        <a:t>mexX</a:t>
                      </a:r>
                      <a:r>
                        <a:rPr lang="en-US" i="1" dirty="0"/>
                        <a:t>, </a:t>
                      </a:r>
                      <a:r>
                        <a:rPr lang="en-US" i="1" dirty="0" err="1"/>
                        <a:t>mexY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err="1"/>
                        <a:t>mexZ</a:t>
                      </a:r>
                      <a:r>
                        <a:rPr lang="en-US" i="1" dirty="0"/>
                        <a:t> </a:t>
                      </a:r>
                      <a:r>
                        <a:rPr lang="en-US" i="0" dirty="0"/>
                        <a:t>(</a:t>
                      </a:r>
                      <a:r>
                        <a:rPr lang="en-US" i="1" dirty="0" err="1"/>
                        <a:t>nfxB</a:t>
                      </a:r>
                      <a:r>
                        <a:rPr lang="en-US" i="0" dirty="0"/>
                        <a:t>)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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980711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388BC87-8D3E-4054-A2CD-2BB5D7222654}"/>
              </a:ext>
            </a:extLst>
          </p:cNvPr>
          <p:cNvSpPr txBox="1"/>
          <p:nvPr/>
        </p:nvSpPr>
        <p:spPr>
          <a:xfrm>
            <a:off x="1540042" y="5507585"/>
            <a:ext cx="9868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TZP = Piperacillin-tazobactam, CAZ = Ceftazidime, FEP = Cefepime, MEM = Meropenem, IMI = Imipenem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5AB09D-CDB2-42DD-912D-C39B6CE11686}"/>
              </a:ext>
            </a:extLst>
          </p:cNvPr>
          <p:cNvSpPr txBox="1"/>
          <p:nvPr/>
        </p:nvSpPr>
        <p:spPr>
          <a:xfrm>
            <a:off x="4162926" y="5876917"/>
            <a:ext cx="38260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û"/>
            </a:pPr>
            <a:r>
              <a:rPr kumimoji="0" lang="en-US" sz="180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Wingdings"/>
              </a:rPr>
              <a:t>= Major impact on resistance</a:t>
            </a:r>
          </a:p>
          <a:p>
            <a:r>
              <a:rPr lang="en-US" sz="1800" dirty="0">
                <a:sym typeface="Wingdings 2"/>
              </a:rPr>
              <a:t>±  = Some impact on resistance</a:t>
            </a:r>
            <a:endParaRPr kumimoji="0" lang="en-US" sz="180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sym typeface="Wingdings"/>
            </a:endParaRPr>
          </a:p>
          <a:p>
            <a:r>
              <a:rPr lang="en-US" sz="1800" dirty="0">
                <a:solidFill>
                  <a:srgbClr val="00B050"/>
                </a:solidFill>
                <a:sym typeface="Wingdings 2"/>
              </a:rPr>
              <a:t> = Minor/No impact on resistance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C6732BD1-D9F3-4762-A760-BE8F1ADAA4B2}"/>
              </a:ext>
            </a:extLst>
          </p:cNvPr>
          <p:cNvSpPr/>
          <p:nvPr/>
        </p:nvSpPr>
        <p:spPr>
          <a:xfrm>
            <a:off x="7700210" y="5969522"/>
            <a:ext cx="276726" cy="808521"/>
          </a:xfrm>
          <a:prstGeom prst="rightBrac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DE1475-6DCA-4A70-A8C1-F596FA1CD747}"/>
              </a:ext>
            </a:extLst>
          </p:cNvPr>
          <p:cNvSpPr txBox="1"/>
          <p:nvPr/>
        </p:nvSpPr>
        <p:spPr>
          <a:xfrm>
            <a:off x="8205536" y="5912117"/>
            <a:ext cx="36476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Mechanisms often occur in concert with one another and expression levels can be variable!</a:t>
            </a:r>
          </a:p>
        </p:txBody>
      </p:sp>
    </p:spTree>
    <p:extLst>
      <p:ext uri="{BB962C8B-B14F-4D97-AF65-F5344CB8AC3E}">
        <p14:creationId xmlns:p14="http://schemas.microsoft.com/office/powerpoint/2010/main" val="863780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72BC2-312A-4AC6-9DEA-B72F00F78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β</a:t>
            </a:r>
            <a:r>
              <a:rPr lang="en-US" dirty="0"/>
              <a:t>-lactam resistance in </a:t>
            </a:r>
            <a:r>
              <a:rPr lang="en-US" i="1" dirty="0"/>
              <a:t>P. aeruginosa </a:t>
            </a:r>
            <a:r>
              <a:rPr lang="en-US" dirty="0"/>
              <a:t>(new agents)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53C55FB2-7789-4409-A6EC-0144949750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490590"/>
              </p:ext>
            </p:extLst>
          </p:nvPr>
        </p:nvGraphicFramePr>
        <p:xfrm>
          <a:off x="326737" y="1389380"/>
          <a:ext cx="11538526" cy="40792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849600">
                  <a:extLst>
                    <a:ext uri="{9D8B030D-6E8A-4147-A177-3AD203B41FA5}">
                      <a16:colId xmlns:a16="http://schemas.microsoft.com/office/drawing/2014/main" val="2558747773"/>
                    </a:ext>
                  </a:extLst>
                </a:gridCol>
                <a:gridCol w="1359568">
                  <a:extLst>
                    <a:ext uri="{9D8B030D-6E8A-4147-A177-3AD203B41FA5}">
                      <a16:colId xmlns:a16="http://schemas.microsoft.com/office/drawing/2014/main" val="2892785016"/>
                    </a:ext>
                  </a:extLst>
                </a:gridCol>
                <a:gridCol w="2445632">
                  <a:extLst>
                    <a:ext uri="{9D8B030D-6E8A-4147-A177-3AD203B41FA5}">
                      <a16:colId xmlns:a16="http://schemas.microsoft.com/office/drawing/2014/main" val="264884394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69307551"/>
                    </a:ext>
                  </a:extLst>
                </a:gridCol>
                <a:gridCol w="1070264">
                  <a:extLst>
                    <a:ext uri="{9D8B030D-6E8A-4147-A177-3AD203B41FA5}">
                      <a16:colId xmlns:a16="http://schemas.microsoft.com/office/drawing/2014/main" val="1038365922"/>
                    </a:ext>
                  </a:extLst>
                </a:gridCol>
                <a:gridCol w="966354">
                  <a:extLst>
                    <a:ext uri="{9D8B030D-6E8A-4147-A177-3AD203B41FA5}">
                      <a16:colId xmlns:a16="http://schemas.microsoft.com/office/drawing/2014/main" val="3484792999"/>
                    </a:ext>
                  </a:extLst>
                </a:gridCol>
                <a:gridCol w="987136">
                  <a:extLst>
                    <a:ext uri="{9D8B030D-6E8A-4147-A177-3AD203B41FA5}">
                      <a16:colId xmlns:a16="http://schemas.microsoft.com/office/drawing/2014/main" val="3940961172"/>
                    </a:ext>
                  </a:extLst>
                </a:gridCol>
                <a:gridCol w="945572">
                  <a:extLst>
                    <a:ext uri="{9D8B030D-6E8A-4147-A177-3AD203B41FA5}">
                      <a16:colId xmlns:a16="http://schemas.microsoft.com/office/drawing/2014/main" val="29910548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Mechanism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Gene(s)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Regulator(s)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MVB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IPR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8625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b="1" dirty="0"/>
                        <a:t>β</a:t>
                      </a:r>
                      <a:r>
                        <a:rPr lang="en-US" b="1" dirty="0"/>
                        <a:t>-lactamases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7393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AmpC</a:t>
                      </a:r>
                      <a:r>
                        <a:rPr lang="en-US" dirty="0"/>
                        <a:t> overexpression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err="1"/>
                        <a:t>ampC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err="1"/>
                        <a:t>ampR</a:t>
                      </a:r>
                      <a:r>
                        <a:rPr lang="en-US" i="1" dirty="0"/>
                        <a:t>, </a:t>
                      </a:r>
                      <a:r>
                        <a:rPr lang="en-US" i="1" dirty="0" err="1"/>
                        <a:t>ampD</a:t>
                      </a:r>
                      <a:r>
                        <a:rPr lang="en-US" i="1" dirty="0"/>
                        <a:t>, </a:t>
                      </a:r>
                      <a:r>
                        <a:rPr lang="en-US" i="1" dirty="0" err="1"/>
                        <a:t>dacB</a:t>
                      </a:r>
                      <a:r>
                        <a:rPr lang="en-US" i="1" dirty="0"/>
                        <a:t>, etc.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3237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ESBL enzymes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err="1"/>
                        <a:t>bla</a:t>
                      </a:r>
                      <a:r>
                        <a:rPr lang="en-US" i="0" baseline="-25000" dirty="0" err="1"/>
                        <a:t>PER</a:t>
                      </a:r>
                      <a:r>
                        <a:rPr lang="en-US" i="0" baseline="-25000" dirty="0"/>
                        <a:t>, OXA, GES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ym typeface="Wingdings 2"/>
                        </a:rPr>
                        <a:t>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00B050"/>
                          </a:solidFill>
                          <a:sym typeface="Wingdings 2"/>
                        </a:rPr>
                        <a:t></a:t>
                      </a:r>
                      <a:endParaRPr lang="en-US" sz="18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00B050"/>
                          </a:solidFill>
                          <a:sym typeface="Wingdings 2"/>
                        </a:rPr>
                        <a:t></a:t>
                      </a:r>
                      <a:endParaRPr lang="en-US" sz="18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12829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Serine </a:t>
                      </a:r>
                      <a:r>
                        <a:rPr lang="en-US" dirty="0" err="1"/>
                        <a:t>carbapenemase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err="1"/>
                        <a:t>bla</a:t>
                      </a:r>
                      <a:r>
                        <a:rPr lang="en-US" i="0" baseline="-25000" dirty="0" err="1"/>
                        <a:t>KPC</a:t>
                      </a:r>
                      <a:r>
                        <a:rPr lang="en-US" i="0" baseline="-25000" dirty="0"/>
                        <a:t>, GES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/>
                        </a:rPr>
                        <a:t>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52538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Metallo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carbapenemase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err="1"/>
                        <a:t>bla</a:t>
                      </a:r>
                      <a:r>
                        <a:rPr lang="en-US" i="0" baseline="-25000" dirty="0" err="1"/>
                        <a:t>VIM</a:t>
                      </a:r>
                      <a:r>
                        <a:rPr lang="en-US" i="0" baseline="-25000" dirty="0"/>
                        <a:t>, IMP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/>
                        </a:rPr>
                        <a:t>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/>
                        </a:rPr>
                        <a:t>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/>
                        </a:rPr>
                        <a:t>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/>
                        </a:rPr>
                        <a:t>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00B050"/>
                          </a:solidFill>
                          <a:sym typeface="Wingdings 2"/>
                        </a:rPr>
                        <a:t></a:t>
                      </a:r>
                      <a:endParaRPr lang="en-US" sz="18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4389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Membrane permeability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8254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err="1"/>
                        <a:t>OprD</a:t>
                      </a:r>
                      <a:r>
                        <a:rPr lang="en-US" b="0" dirty="0"/>
                        <a:t> loss/↓ expression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err="1"/>
                        <a:t>oprD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/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ym typeface="Wingdings 2"/>
                        </a:rPr>
                        <a:t>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ym typeface="Wingdings 2"/>
                        </a:rPr>
                        <a:t>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87476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Antibiotic efflux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21467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dirty="0" err="1"/>
                        <a:t>MexAB-OprM</a:t>
                      </a:r>
                      <a:r>
                        <a:rPr lang="en-US" b="0" i="0" dirty="0"/>
                        <a:t> ↑ expression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err="1"/>
                        <a:t>mexA</a:t>
                      </a:r>
                      <a:r>
                        <a:rPr lang="en-US" i="1" dirty="0"/>
                        <a:t>, </a:t>
                      </a:r>
                      <a:r>
                        <a:rPr lang="en-US" i="1" dirty="0" err="1"/>
                        <a:t>mexB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err="1"/>
                        <a:t>mexR</a:t>
                      </a:r>
                      <a:r>
                        <a:rPr lang="en-US" i="1" dirty="0"/>
                        <a:t>, </a:t>
                      </a:r>
                      <a:r>
                        <a:rPr lang="en-US" i="1" dirty="0" err="1"/>
                        <a:t>nalD</a:t>
                      </a:r>
                      <a:r>
                        <a:rPr lang="en-US" i="1" dirty="0"/>
                        <a:t>, </a:t>
                      </a:r>
                      <a:r>
                        <a:rPr lang="en-US" i="1" dirty="0" err="1"/>
                        <a:t>nalC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ym typeface="Wingdings 2"/>
                        </a:rPr>
                        <a:t>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ym typeface="Wingdings 2"/>
                        </a:rPr>
                        <a:t>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ym typeface="Wingdings 2"/>
                        </a:rPr>
                        <a:t>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00B050"/>
                          </a:solidFill>
                          <a:sym typeface="Wingdings 2"/>
                        </a:rPr>
                        <a:t></a:t>
                      </a:r>
                      <a:endParaRPr lang="en-US" sz="18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94798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dirty="0" err="1"/>
                        <a:t>MexXY-OprM</a:t>
                      </a:r>
                      <a:r>
                        <a:rPr lang="en-US" b="0" i="0" dirty="0"/>
                        <a:t> (</a:t>
                      </a:r>
                      <a:r>
                        <a:rPr lang="en-US" b="0" i="0" dirty="0" err="1"/>
                        <a:t>MexCD-OprJ</a:t>
                      </a:r>
                      <a:r>
                        <a:rPr lang="en-US" b="0" i="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err="1"/>
                        <a:t>mexX</a:t>
                      </a:r>
                      <a:r>
                        <a:rPr lang="en-US" i="1" dirty="0"/>
                        <a:t>, </a:t>
                      </a:r>
                      <a:r>
                        <a:rPr lang="en-US" i="1" dirty="0" err="1"/>
                        <a:t>mexY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err="1"/>
                        <a:t>mexZ</a:t>
                      </a:r>
                      <a:r>
                        <a:rPr lang="en-US" i="1" dirty="0"/>
                        <a:t> </a:t>
                      </a:r>
                      <a:r>
                        <a:rPr lang="en-US" i="0" dirty="0"/>
                        <a:t>(</a:t>
                      </a:r>
                      <a:r>
                        <a:rPr lang="en-US" i="1" dirty="0" err="1"/>
                        <a:t>nfxB</a:t>
                      </a:r>
                      <a:r>
                        <a:rPr lang="en-US" i="0" dirty="0"/>
                        <a:t>)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 2"/>
                        </a:rPr>
                        <a:t>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980711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388BC87-8D3E-4054-A2CD-2BB5D7222654}"/>
              </a:ext>
            </a:extLst>
          </p:cNvPr>
          <p:cNvSpPr txBox="1"/>
          <p:nvPr/>
        </p:nvSpPr>
        <p:spPr>
          <a:xfrm>
            <a:off x="119743" y="5516159"/>
            <a:ext cx="11952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CT = </a:t>
            </a:r>
            <a:r>
              <a:rPr lang="en-US" sz="1600" dirty="0" err="1"/>
              <a:t>Ceftolozane</a:t>
            </a:r>
            <a:r>
              <a:rPr lang="en-US" sz="1600" dirty="0"/>
              <a:t>-tazobactam, CZA = Ceftazidime-avibactam, MVB = Meropenem-</a:t>
            </a:r>
            <a:r>
              <a:rPr lang="en-US" sz="1600" dirty="0" err="1"/>
              <a:t>vaborbactam</a:t>
            </a:r>
            <a:r>
              <a:rPr lang="en-US" sz="1600" dirty="0"/>
              <a:t>, IMP = Imipenem-</a:t>
            </a:r>
            <a:r>
              <a:rPr lang="en-US" sz="1600" dirty="0" err="1"/>
              <a:t>relebactam</a:t>
            </a:r>
            <a:r>
              <a:rPr lang="en-US" sz="1600" dirty="0"/>
              <a:t>, FID = </a:t>
            </a:r>
            <a:r>
              <a:rPr lang="en-US" sz="1600" dirty="0" err="1"/>
              <a:t>Cefiderocol</a:t>
            </a:r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5AB09D-CDB2-42DD-912D-C39B6CE11686}"/>
              </a:ext>
            </a:extLst>
          </p:cNvPr>
          <p:cNvSpPr txBox="1"/>
          <p:nvPr/>
        </p:nvSpPr>
        <p:spPr>
          <a:xfrm>
            <a:off x="4162926" y="5876917"/>
            <a:ext cx="38260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û"/>
            </a:pPr>
            <a:r>
              <a:rPr kumimoji="0" lang="en-US" sz="180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Wingdings"/>
              </a:rPr>
              <a:t>= Major impact on resistance</a:t>
            </a:r>
          </a:p>
          <a:p>
            <a:r>
              <a:rPr lang="en-US" sz="1800" dirty="0">
                <a:sym typeface="Wingdings 2"/>
              </a:rPr>
              <a:t>±  = Some impact on resistance</a:t>
            </a:r>
            <a:endParaRPr kumimoji="0" lang="en-US" sz="180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sym typeface="Wingdings"/>
            </a:endParaRPr>
          </a:p>
          <a:p>
            <a:r>
              <a:rPr lang="en-US" sz="1800" dirty="0">
                <a:solidFill>
                  <a:srgbClr val="00B050"/>
                </a:solidFill>
                <a:sym typeface="Wingdings 2"/>
              </a:rPr>
              <a:t> = Minor/No impact on resistance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C6732BD1-D9F3-4762-A760-BE8F1ADAA4B2}"/>
              </a:ext>
            </a:extLst>
          </p:cNvPr>
          <p:cNvSpPr/>
          <p:nvPr/>
        </p:nvSpPr>
        <p:spPr>
          <a:xfrm>
            <a:off x="7700210" y="5969522"/>
            <a:ext cx="276726" cy="808521"/>
          </a:xfrm>
          <a:prstGeom prst="rightBrac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DE1475-6DCA-4A70-A8C1-F596FA1CD747}"/>
              </a:ext>
            </a:extLst>
          </p:cNvPr>
          <p:cNvSpPr txBox="1"/>
          <p:nvPr/>
        </p:nvSpPr>
        <p:spPr>
          <a:xfrm>
            <a:off x="8205536" y="5912117"/>
            <a:ext cx="36476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Mechanisms often occur in concert with one another and expression levels can be variable!</a:t>
            </a:r>
          </a:p>
        </p:txBody>
      </p:sp>
    </p:spTree>
    <p:extLst>
      <p:ext uri="{BB962C8B-B14F-4D97-AF65-F5344CB8AC3E}">
        <p14:creationId xmlns:p14="http://schemas.microsoft.com/office/powerpoint/2010/main" val="4599095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49351-A2F4-487E-B5AD-584E1EF66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Ceftolozane</a:t>
            </a:r>
            <a:r>
              <a:rPr lang="en-US" dirty="0"/>
              <a:t>-tazobactam vs Ceftazidime-avibactam</a:t>
            </a:r>
          </a:p>
        </p:txBody>
      </p:sp>
      <p:pic>
        <p:nvPicPr>
          <p:cNvPr id="6" name="Picture 2" descr="Image result for avibactam">
            <a:extLst>
              <a:ext uri="{FF2B5EF4-FFF2-40B4-BE49-F238E27FC236}">
                <a16:creationId xmlns:a16="http://schemas.microsoft.com/office/drawing/2014/main" id="{7C39247F-4776-49C9-A4BB-46054663C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789" y="1581149"/>
            <a:ext cx="2489283" cy="141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9EEB3A-9B92-4F2D-B1C5-51AC44135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887" y="1302667"/>
            <a:ext cx="2562225" cy="1971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23B7DC-D82C-4FB2-AC38-51CE0674F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14" y="1212736"/>
            <a:ext cx="3571875" cy="20193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BF1083F-EA2F-4D5D-A274-1385E3E3EE92}"/>
              </a:ext>
            </a:extLst>
          </p:cNvPr>
          <p:cNvSpPr txBox="1"/>
          <p:nvPr/>
        </p:nvSpPr>
        <p:spPr>
          <a:xfrm>
            <a:off x="8803230" y="2905010"/>
            <a:ext cx="2225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Avibactam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52DB29-74A7-4AED-B49C-0AFD759E2BC1}"/>
              </a:ext>
            </a:extLst>
          </p:cNvPr>
          <p:cNvSpPr txBox="1"/>
          <p:nvPr/>
        </p:nvSpPr>
        <p:spPr>
          <a:xfrm>
            <a:off x="7688179" y="1973179"/>
            <a:ext cx="733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+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75A697C-999E-4E9B-8D84-8FCC4A59E68B}"/>
              </a:ext>
            </a:extLst>
          </p:cNvPr>
          <p:cNvCxnSpPr/>
          <p:nvPr/>
        </p:nvCxnSpPr>
        <p:spPr>
          <a:xfrm>
            <a:off x="3863389" y="2288504"/>
            <a:ext cx="866273" cy="0"/>
          </a:xfrm>
          <a:prstGeom prst="straightConnector1">
            <a:avLst/>
          </a:prstGeom>
          <a:ln w="3810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92D7828-1307-42C7-A2F9-CDC5E1947DFB}"/>
              </a:ext>
            </a:extLst>
          </p:cNvPr>
          <p:cNvSpPr txBox="1"/>
          <p:nvPr/>
        </p:nvSpPr>
        <p:spPr>
          <a:xfrm>
            <a:off x="544429" y="3288884"/>
            <a:ext cx="484696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/>
              <a:t>Ceftolozane</a:t>
            </a:r>
            <a:r>
              <a:rPr lang="en-US" sz="2800" b="1" dirty="0"/>
              <a:t>-tazobactam</a:t>
            </a:r>
          </a:p>
          <a:p>
            <a:r>
              <a:rPr lang="en-US" sz="2000" dirty="0"/>
              <a:t>R2 side chain substitutions leads to:</a:t>
            </a:r>
          </a:p>
          <a:p>
            <a:pPr lvl="1"/>
            <a:r>
              <a:rPr lang="en-US" sz="1600" dirty="0"/>
              <a:t>↑ stability against </a:t>
            </a:r>
            <a:r>
              <a:rPr lang="en-US" sz="1600" dirty="0" err="1"/>
              <a:t>AmpC</a:t>
            </a:r>
            <a:endParaRPr lang="en-US" sz="1600" dirty="0"/>
          </a:p>
          <a:p>
            <a:pPr lvl="1"/>
            <a:r>
              <a:rPr lang="en-US" sz="1600" dirty="0"/>
              <a:t>↑ affinity for PBPs</a:t>
            </a:r>
          </a:p>
          <a:p>
            <a:pPr lvl="1"/>
            <a:r>
              <a:rPr lang="en-US" sz="1600" dirty="0"/>
              <a:t>↓ efflux </a:t>
            </a:r>
          </a:p>
          <a:p>
            <a:pPr lvl="1"/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Tazobactam does not help against acquired β-lactamases in </a:t>
            </a:r>
            <a:r>
              <a:rPr lang="en-US" sz="1600" i="1" dirty="0"/>
              <a:t>P. aeruginosa</a:t>
            </a:r>
            <a:endParaRPr lang="en-US" sz="1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8B0153-3D95-4FDD-AF65-A0CA368ECEF1}"/>
              </a:ext>
            </a:extLst>
          </p:cNvPr>
          <p:cNvSpPr txBox="1"/>
          <p:nvPr/>
        </p:nvSpPr>
        <p:spPr>
          <a:xfrm>
            <a:off x="6638423" y="3285081"/>
            <a:ext cx="60939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Ceftazidime-avibactam</a:t>
            </a:r>
          </a:p>
          <a:p>
            <a:r>
              <a:rPr lang="en-US" sz="2000" dirty="0"/>
              <a:t>Addition of avibactam leads to:</a:t>
            </a:r>
          </a:p>
          <a:p>
            <a:pPr lvl="1"/>
            <a:r>
              <a:rPr lang="en-US" sz="1600" dirty="0"/>
              <a:t>↑ stability against </a:t>
            </a:r>
            <a:r>
              <a:rPr lang="en-US" sz="1600" dirty="0" err="1"/>
              <a:t>AmpC</a:t>
            </a:r>
            <a:r>
              <a:rPr lang="en-US" sz="1600" dirty="0"/>
              <a:t>, ESBLs, and KPC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41E69AE-A40E-4EF6-93CA-EEA399699850}"/>
              </a:ext>
            </a:extLst>
          </p:cNvPr>
          <p:cNvSpPr txBox="1"/>
          <p:nvPr/>
        </p:nvSpPr>
        <p:spPr>
          <a:xfrm>
            <a:off x="6638423" y="4750822"/>
            <a:ext cx="4429292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MDR </a:t>
            </a:r>
            <a:r>
              <a:rPr lang="en-US" sz="2400" b="1" i="1" dirty="0"/>
              <a:t>P. aeruginosa</a:t>
            </a:r>
            <a:r>
              <a:rPr lang="en-US" sz="2400" b="1" dirty="0"/>
              <a:t> (MIC50/90)</a:t>
            </a:r>
          </a:p>
          <a:p>
            <a:pPr algn="ctr"/>
            <a:r>
              <a:rPr lang="en-US" sz="2400" b="1" dirty="0"/>
              <a:t>CAZ = 32/&gt;32</a:t>
            </a:r>
          </a:p>
          <a:p>
            <a:pPr algn="ctr"/>
            <a:r>
              <a:rPr lang="en-US" sz="2400" b="1" dirty="0"/>
              <a:t>CAZ-AVI = 8/32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346252" y="6574099"/>
            <a:ext cx="9516885" cy="297452"/>
          </a:xfrm>
          <a:prstGeom prst="rect">
            <a:avLst/>
          </a:prstGeom>
        </p:spPr>
        <p:txBody>
          <a:bodyPr wrap="square" lIns="91416" tIns="45719" rIns="91416" bIns="45719">
            <a:spAutoFit/>
          </a:bodyPr>
          <a:lstStyle/>
          <a:p>
            <a:pPr algn="r" defTabSz="914105">
              <a:defRPr/>
            </a:pPr>
            <a:r>
              <a:rPr lang="en-US" sz="1333" dirty="0">
                <a:solidFill>
                  <a:prstClr val="black"/>
                </a:solidFill>
                <a:latin typeface="Calibri"/>
              </a:rPr>
              <a:t>Barnes MD, et al. </a:t>
            </a:r>
            <a:r>
              <a:rPr lang="en-US" sz="1333" i="1" dirty="0" err="1">
                <a:solidFill>
                  <a:prstClr val="black"/>
                </a:solidFill>
                <a:latin typeface="Calibri"/>
              </a:rPr>
              <a:t>mBio</a:t>
            </a:r>
            <a:r>
              <a:rPr lang="en-US" sz="1333" i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333" dirty="0">
                <a:solidFill>
                  <a:prstClr val="black"/>
                </a:solidFill>
                <a:latin typeface="Calibri"/>
              </a:rPr>
              <a:t>2018;9:e02085-18; </a:t>
            </a:r>
            <a:r>
              <a:rPr lang="en-US" sz="1333" dirty="0" err="1">
                <a:solidFill>
                  <a:prstClr val="black"/>
                </a:solidFill>
                <a:latin typeface="Calibri"/>
              </a:rPr>
              <a:t>Sader</a:t>
            </a:r>
            <a:r>
              <a:rPr lang="en-US" sz="1333" dirty="0">
                <a:solidFill>
                  <a:prstClr val="black"/>
                </a:solidFill>
                <a:latin typeface="Calibri"/>
              </a:rPr>
              <a:t> HS, et al. </a:t>
            </a:r>
            <a:r>
              <a:rPr lang="en-US" sz="1333" i="1" dirty="0">
                <a:solidFill>
                  <a:prstClr val="black"/>
                </a:solidFill>
                <a:latin typeface="Calibri"/>
              </a:rPr>
              <a:t>AAC </a:t>
            </a:r>
            <a:r>
              <a:rPr lang="en-US" sz="1333" dirty="0">
                <a:solidFill>
                  <a:prstClr val="black"/>
                </a:solidFill>
                <a:latin typeface="Calibri"/>
              </a:rPr>
              <a:t>2017;61:e01045-17</a:t>
            </a:r>
          </a:p>
        </p:txBody>
      </p:sp>
    </p:spTree>
    <p:extLst>
      <p:ext uri="{BB962C8B-B14F-4D97-AF65-F5344CB8AC3E}">
        <p14:creationId xmlns:p14="http://schemas.microsoft.com/office/powerpoint/2010/main" val="111350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8" grpId="0"/>
      <p:bldP spid="19" grpId="0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F6AE9-BEC8-4604-869D-A8F89CA2A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Ceftolozane</a:t>
            </a:r>
            <a:r>
              <a:rPr lang="en-US" dirty="0"/>
              <a:t>-tazobactam vs Ceftazidime-avibactam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D4D25371-3326-4335-8A41-5EB5622DC1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865940"/>
              </p:ext>
            </p:extLst>
          </p:nvPr>
        </p:nvGraphicFramePr>
        <p:xfrm>
          <a:off x="213977" y="1192516"/>
          <a:ext cx="11764046" cy="390249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893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24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29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528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528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7812">
                <a:tc>
                  <a:txBody>
                    <a:bodyPr/>
                    <a:lstStyle/>
                    <a:p>
                      <a:endParaRPr lang="fr-FR" sz="1900" b="1" i="0" dirty="0"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121920" marR="12192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1900" dirty="0" err="1"/>
                        <a:t>Ceftolozane</a:t>
                      </a:r>
                      <a:r>
                        <a:rPr lang="fr-FR" sz="1900" dirty="0"/>
                        <a:t>/</a:t>
                      </a:r>
                      <a:r>
                        <a:rPr lang="fr-FR" sz="1900" dirty="0" err="1"/>
                        <a:t>tazobactam</a:t>
                      </a:r>
                      <a:endParaRPr lang="fr-FR" sz="1900" b="1" i="0" dirty="0"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121920" marR="121920"/>
                </a:tc>
                <a:tc hMerge="1">
                  <a:txBody>
                    <a:bodyPr/>
                    <a:lstStyle/>
                    <a:p>
                      <a:pPr algn="ctr"/>
                      <a:endParaRPr lang="fr-FR" sz="2000" b="0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1900" dirty="0" err="1"/>
                        <a:t>Ceftazidime</a:t>
                      </a:r>
                      <a:r>
                        <a:rPr lang="fr-FR" sz="1900" dirty="0"/>
                        <a:t>/</a:t>
                      </a:r>
                      <a:r>
                        <a:rPr lang="fr-FR" sz="1900" dirty="0" err="1"/>
                        <a:t>avibactam</a:t>
                      </a:r>
                      <a:endParaRPr lang="fr-FR" sz="1900" b="1" i="0" dirty="0"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121920" marR="121920"/>
                </a:tc>
                <a:tc hMerge="1">
                  <a:txBody>
                    <a:bodyPr/>
                    <a:lstStyle/>
                    <a:p>
                      <a:pPr algn="ctr"/>
                      <a:endParaRPr lang="fr-FR" sz="2000" b="0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812">
                <a:tc>
                  <a:txBody>
                    <a:bodyPr/>
                    <a:lstStyle/>
                    <a:p>
                      <a:endParaRPr lang="fr-FR" sz="1900" b="0" i="0" dirty="0">
                        <a:solidFill>
                          <a:schemeClr val="bg1"/>
                        </a:solidFill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900" dirty="0"/>
                        <a:t>% Susceptible</a:t>
                      </a:r>
                      <a:endParaRPr lang="fr-FR" sz="1900" b="0" i="0" dirty="0">
                        <a:solidFill>
                          <a:schemeClr val="bg1"/>
                        </a:solidFill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900" dirty="0"/>
                        <a:t>MIC50/90</a:t>
                      </a:r>
                      <a:endParaRPr lang="fr-FR" sz="1900" b="0" i="0" dirty="0">
                        <a:solidFill>
                          <a:schemeClr val="bg1"/>
                        </a:solidFill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900" dirty="0"/>
                        <a:t>% Susceptible</a:t>
                      </a:r>
                      <a:endParaRPr lang="fr-FR" sz="1900" b="0" i="0" dirty="0">
                        <a:solidFill>
                          <a:schemeClr val="bg1"/>
                        </a:solidFill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900" dirty="0"/>
                        <a:t>MIC50/90</a:t>
                      </a:r>
                      <a:endParaRPr lang="fr-FR" sz="1900" b="0" i="0" dirty="0">
                        <a:solidFill>
                          <a:schemeClr val="bg1"/>
                        </a:solidFill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812">
                <a:tc>
                  <a:txBody>
                    <a:bodyPr/>
                    <a:lstStyle/>
                    <a:p>
                      <a:r>
                        <a:rPr lang="fr-FR" sz="1900" dirty="0" err="1"/>
                        <a:t>Buerhrle</a:t>
                      </a:r>
                      <a:r>
                        <a:rPr lang="fr-FR" sz="1900" dirty="0"/>
                        <a:t> (n=38)</a:t>
                      </a:r>
                      <a:endParaRPr lang="fr-FR" sz="1900" b="0" i="0" dirty="0">
                        <a:solidFill>
                          <a:schemeClr val="bg1"/>
                        </a:solidFill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900" dirty="0"/>
                        <a:t>92</a:t>
                      </a:r>
                      <a:endParaRPr lang="fr-FR" sz="1900" b="0" i="0" dirty="0">
                        <a:solidFill>
                          <a:schemeClr val="bg1"/>
                        </a:solidFill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900" dirty="0"/>
                        <a:t>1/4</a:t>
                      </a:r>
                      <a:endParaRPr lang="fr-FR" sz="1900" b="0" i="0" dirty="0">
                        <a:solidFill>
                          <a:schemeClr val="bg1"/>
                        </a:solidFill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900" dirty="0"/>
                        <a:t>92</a:t>
                      </a:r>
                      <a:endParaRPr lang="fr-FR" sz="1900" b="0" i="0" dirty="0">
                        <a:solidFill>
                          <a:schemeClr val="bg1"/>
                        </a:solidFill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900" dirty="0"/>
                        <a:t>1/8</a:t>
                      </a:r>
                      <a:endParaRPr lang="fr-FR" sz="1900" b="0" i="0" dirty="0">
                        <a:solidFill>
                          <a:schemeClr val="bg1"/>
                        </a:solidFill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812">
                <a:tc>
                  <a:txBody>
                    <a:bodyPr/>
                    <a:lstStyle/>
                    <a:p>
                      <a:r>
                        <a:rPr lang="fr-FR" sz="1900" dirty="0"/>
                        <a:t>Gonzalez (n=45)</a:t>
                      </a:r>
                      <a:endParaRPr lang="fr-FR" sz="1900" b="0" i="0" dirty="0">
                        <a:solidFill>
                          <a:schemeClr val="bg1"/>
                        </a:solidFill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900" dirty="0"/>
                        <a:t>87</a:t>
                      </a:r>
                      <a:endParaRPr lang="fr-FR" sz="1900" b="0" i="0" dirty="0">
                        <a:solidFill>
                          <a:schemeClr val="bg1"/>
                        </a:solidFill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900" dirty="0"/>
                        <a:t>1/8</a:t>
                      </a:r>
                      <a:endParaRPr lang="fr-FR" sz="1900" b="0" i="0" dirty="0">
                        <a:solidFill>
                          <a:schemeClr val="bg1"/>
                        </a:solidFill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900" dirty="0"/>
                        <a:t>82</a:t>
                      </a:r>
                      <a:endParaRPr lang="fr-FR" sz="1900" b="0" i="0" dirty="0">
                        <a:solidFill>
                          <a:schemeClr val="bg1"/>
                        </a:solidFill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900" dirty="0"/>
                        <a:t>2/16</a:t>
                      </a:r>
                      <a:endParaRPr lang="fr-FR" sz="1900" b="0" i="0" dirty="0">
                        <a:solidFill>
                          <a:schemeClr val="bg1"/>
                        </a:solidFill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193941568"/>
                  </a:ext>
                </a:extLst>
              </a:tr>
              <a:tr h="487812">
                <a:tc>
                  <a:txBody>
                    <a:bodyPr/>
                    <a:lstStyle/>
                    <a:p>
                      <a:r>
                        <a:rPr lang="fr-FR" sz="1900" dirty="0" err="1"/>
                        <a:t>Grupper</a:t>
                      </a:r>
                      <a:r>
                        <a:rPr lang="fr-FR" sz="1900" dirty="0"/>
                        <a:t> (n=290)</a:t>
                      </a:r>
                      <a:endParaRPr lang="fr-FR" sz="1900" b="0" i="0" dirty="0">
                        <a:solidFill>
                          <a:schemeClr val="bg1"/>
                        </a:solidFill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900" dirty="0"/>
                        <a:t>91</a:t>
                      </a:r>
                      <a:endParaRPr lang="fr-FR" sz="1900" b="0" i="0" dirty="0">
                        <a:solidFill>
                          <a:schemeClr val="bg1"/>
                        </a:solidFill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900" dirty="0"/>
                        <a:t>1/4</a:t>
                      </a:r>
                      <a:endParaRPr lang="fr-FR" sz="1900" b="0" i="0" dirty="0">
                        <a:solidFill>
                          <a:schemeClr val="bg1"/>
                        </a:solidFill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900" dirty="0"/>
                        <a:t>81</a:t>
                      </a:r>
                      <a:endParaRPr lang="fr-FR" sz="1900" b="0" i="0" dirty="0">
                        <a:solidFill>
                          <a:schemeClr val="bg1"/>
                        </a:solidFill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900" dirty="0"/>
                        <a:t>1/8</a:t>
                      </a:r>
                      <a:endParaRPr lang="fr-FR" sz="1900" b="0" i="0" dirty="0">
                        <a:solidFill>
                          <a:schemeClr val="bg1"/>
                        </a:solidFill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7812">
                <a:tc>
                  <a:txBody>
                    <a:bodyPr/>
                    <a:lstStyle/>
                    <a:p>
                      <a:r>
                        <a:rPr lang="fr-FR" sz="1900" dirty="0" err="1"/>
                        <a:t>Humphries</a:t>
                      </a:r>
                      <a:r>
                        <a:rPr lang="fr-FR" sz="1900" dirty="0"/>
                        <a:t> (n=309)</a:t>
                      </a:r>
                      <a:endParaRPr lang="fr-FR" sz="1900" b="0" i="0" dirty="0">
                        <a:solidFill>
                          <a:schemeClr val="bg1"/>
                        </a:solidFill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900" dirty="0"/>
                        <a:t>73</a:t>
                      </a:r>
                      <a:endParaRPr lang="fr-FR" sz="1900" b="0" i="0" dirty="0">
                        <a:solidFill>
                          <a:schemeClr val="bg1"/>
                        </a:solidFill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900" dirty="0"/>
                        <a:t>NR</a:t>
                      </a:r>
                      <a:endParaRPr lang="fr-FR" sz="1900" b="0" i="0" dirty="0">
                        <a:solidFill>
                          <a:schemeClr val="bg1"/>
                        </a:solidFill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900" dirty="0"/>
                        <a:t>62</a:t>
                      </a:r>
                      <a:endParaRPr lang="fr-FR" sz="1900" b="0" i="0" dirty="0">
                        <a:solidFill>
                          <a:schemeClr val="bg1"/>
                        </a:solidFill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900" dirty="0"/>
                        <a:t>NR</a:t>
                      </a:r>
                      <a:endParaRPr lang="fr-FR" sz="1900" b="0" i="0" dirty="0">
                        <a:solidFill>
                          <a:schemeClr val="bg1"/>
                        </a:solidFill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7812">
                <a:tc>
                  <a:txBody>
                    <a:bodyPr/>
                    <a:lstStyle/>
                    <a:p>
                      <a:r>
                        <a:rPr lang="fr-FR" sz="1900" b="0" i="0" dirty="0" err="1">
                          <a:solidFill>
                            <a:schemeClr val="tx1"/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Sader</a:t>
                      </a:r>
                      <a:r>
                        <a:rPr lang="fr-FR" sz="1900" b="0" i="0" dirty="0">
                          <a:solidFill>
                            <a:schemeClr val="tx1"/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 (n=526)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900" b="0" i="0" dirty="0">
                          <a:solidFill>
                            <a:schemeClr val="tx1"/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84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900" b="0" i="0" dirty="0">
                          <a:solidFill>
                            <a:schemeClr val="tx1"/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2/16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900" b="0" i="0" dirty="0">
                          <a:solidFill>
                            <a:schemeClr val="tx1"/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84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900" b="0" i="0" dirty="0">
                          <a:solidFill>
                            <a:schemeClr val="tx1"/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4/16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799746754"/>
                  </a:ext>
                </a:extLst>
              </a:tr>
              <a:tr h="487812">
                <a:tc>
                  <a:txBody>
                    <a:bodyPr/>
                    <a:lstStyle/>
                    <a:p>
                      <a:r>
                        <a:rPr lang="fr-FR" sz="1900" b="0" i="0" dirty="0">
                          <a:solidFill>
                            <a:schemeClr val="tx1"/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Patel (n=101)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900" b="0" i="0" dirty="0">
                          <a:solidFill>
                            <a:schemeClr val="tx1"/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81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900" b="0" i="0" dirty="0">
                          <a:solidFill>
                            <a:schemeClr val="tx1"/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2/8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900" b="0" i="0" dirty="0">
                          <a:solidFill>
                            <a:schemeClr val="tx1"/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87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900" b="0" i="0" dirty="0">
                          <a:solidFill>
                            <a:schemeClr val="tx1"/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4/16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3442439174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5A25D77C-5CBD-4BF8-AFB8-E26F268480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2805" y="5487917"/>
            <a:ext cx="683444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 defTabSz="1218930">
              <a:defRPr/>
            </a:pPr>
            <a:r>
              <a:rPr lang="en-GB" sz="1400" dirty="0" err="1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Buehrle</a:t>
            </a:r>
            <a:r>
              <a:rPr lang="en-GB" sz="1400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 D et al.  </a:t>
            </a:r>
            <a:r>
              <a:rPr lang="en-GB" sz="1400" i="1" dirty="0" err="1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Antimicrob</a:t>
            </a:r>
            <a:r>
              <a:rPr lang="en-GB" sz="1400" i="1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 Agents </a:t>
            </a:r>
            <a:r>
              <a:rPr lang="en-GB" sz="1400" i="1" dirty="0" err="1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Chemother</a:t>
            </a:r>
            <a:r>
              <a:rPr lang="en-GB" sz="1400" i="1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 2016</a:t>
            </a:r>
            <a:r>
              <a:rPr lang="en-GB" sz="1400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;60:3227-31</a:t>
            </a:r>
          </a:p>
          <a:p>
            <a:pPr algn="r" defTabSz="1218930"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Gonzales MD et al. </a:t>
            </a:r>
            <a:r>
              <a:rPr lang="en-US" sz="1400" i="1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Ann Lab Med 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2017;</a:t>
            </a:r>
            <a:r>
              <a:rPr lang="da-DK" sz="1400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37:174-176</a:t>
            </a:r>
            <a:endParaRPr lang="en-US" sz="1400" dirty="0">
              <a:solidFill>
                <a:prstClr val="black"/>
              </a:solidFill>
              <a:latin typeface="Calibri"/>
              <a:ea typeface="Arial" charset="0"/>
              <a:cs typeface="Arial" charset="0"/>
            </a:endParaRPr>
          </a:p>
          <a:p>
            <a:pPr algn="r" defTabSz="1218930">
              <a:defRPr/>
            </a:pPr>
            <a:r>
              <a:rPr lang="en-US" sz="1400" dirty="0" err="1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Grupper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 M et al. </a:t>
            </a:r>
            <a:r>
              <a:rPr lang="en-US" sz="1400" i="1" dirty="0" err="1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Antimicrob</a:t>
            </a:r>
            <a:r>
              <a:rPr lang="en-US" sz="1400" i="1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 Agents </a:t>
            </a:r>
            <a:r>
              <a:rPr lang="en-US" sz="1400" i="1" dirty="0" err="1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Chemother</a:t>
            </a:r>
            <a:r>
              <a:rPr lang="en-US" sz="1400" i="1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2017;61:e00875</a:t>
            </a:r>
          </a:p>
          <a:p>
            <a:pPr algn="r" defTabSz="1218930"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Humphries RM et al. </a:t>
            </a:r>
            <a:r>
              <a:rPr lang="en-US" sz="1400" i="1" dirty="0" err="1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Antimicrob</a:t>
            </a:r>
            <a:r>
              <a:rPr lang="en-US" sz="1400" i="1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 Agents </a:t>
            </a:r>
            <a:r>
              <a:rPr lang="en-US" sz="1400" i="1" dirty="0" err="1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Chemother</a:t>
            </a:r>
            <a:r>
              <a:rPr lang="en-US" sz="1400" i="1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2017;61:e01858</a:t>
            </a:r>
          </a:p>
          <a:p>
            <a:pPr algn="r" defTabSz="1218930">
              <a:defRPr/>
            </a:pPr>
            <a:r>
              <a:rPr lang="en-US" sz="1400" dirty="0" err="1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Sader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 HS et al. </a:t>
            </a:r>
            <a:r>
              <a:rPr lang="en-US" sz="1400" i="1" dirty="0" err="1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Diag</a:t>
            </a:r>
            <a:r>
              <a:rPr lang="en-US" sz="1400" i="1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 Micro Infect Dis 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2020;96:114833</a:t>
            </a:r>
          </a:p>
          <a:p>
            <a:pPr algn="r" defTabSz="1218930"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Patel TS et al. </a:t>
            </a:r>
            <a:r>
              <a:rPr lang="en-US" sz="1400" dirty="0" err="1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IDWeek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 2019 (Poster 512)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78803C-EA73-47AE-A9EE-110F4252A3EC}"/>
              </a:ext>
            </a:extLst>
          </p:cNvPr>
          <p:cNvSpPr txBox="1"/>
          <p:nvPr/>
        </p:nvSpPr>
        <p:spPr>
          <a:xfrm>
            <a:off x="757989" y="5095012"/>
            <a:ext cx="11170553" cy="5027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8930">
              <a:defRPr/>
            </a:pPr>
            <a:r>
              <a:rPr lang="en-US" sz="2667" dirty="0">
                <a:solidFill>
                  <a:srgbClr val="FF0000"/>
                </a:solidFill>
                <a:latin typeface="Calibri"/>
              </a:rPr>
              <a:t>Rates vary according to local epidemiology and definitions of resistance</a:t>
            </a:r>
          </a:p>
        </p:txBody>
      </p:sp>
    </p:spTree>
    <p:extLst>
      <p:ext uri="{BB962C8B-B14F-4D97-AF65-F5344CB8AC3E}">
        <p14:creationId xmlns:p14="http://schemas.microsoft.com/office/powerpoint/2010/main" val="654108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19735-6C0A-44DF-92AD-1AFB7BE6A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drives basal differences in % susceptibility?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6F0DCDD-9659-49E8-A42B-775AB55570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463941"/>
              </p:ext>
            </p:extLst>
          </p:nvPr>
        </p:nvGraphicFramePr>
        <p:xfrm>
          <a:off x="949325" y="1484312"/>
          <a:ext cx="10293350" cy="400209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3261728">
                  <a:extLst>
                    <a:ext uri="{9D8B030D-6E8A-4147-A177-3AD203B41FA5}">
                      <a16:colId xmlns:a16="http://schemas.microsoft.com/office/drawing/2014/main" val="1910347328"/>
                    </a:ext>
                  </a:extLst>
                </a:gridCol>
                <a:gridCol w="855612">
                  <a:extLst>
                    <a:ext uri="{9D8B030D-6E8A-4147-A177-3AD203B41FA5}">
                      <a16:colId xmlns:a16="http://schemas.microsoft.com/office/drawing/2014/main" val="2270904285"/>
                    </a:ext>
                  </a:extLst>
                </a:gridCol>
                <a:gridCol w="2058670">
                  <a:extLst>
                    <a:ext uri="{9D8B030D-6E8A-4147-A177-3AD203B41FA5}">
                      <a16:colId xmlns:a16="http://schemas.microsoft.com/office/drawing/2014/main" val="3932611603"/>
                    </a:ext>
                  </a:extLst>
                </a:gridCol>
                <a:gridCol w="2058670">
                  <a:extLst>
                    <a:ext uri="{9D8B030D-6E8A-4147-A177-3AD203B41FA5}">
                      <a16:colId xmlns:a16="http://schemas.microsoft.com/office/drawing/2014/main" val="575686213"/>
                    </a:ext>
                  </a:extLst>
                </a:gridCol>
                <a:gridCol w="2058670">
                  <a:extLst>
                    <a:ext uri="{9D8B030D-6E8A-4147-A177-3AD203B41FA5}">
                      <a16:colId xmlns:a16="http://schemas.microsoft.com/office/drawing/2014/main" val="3120176437"/>
                    </a:ext>
                  </a:extLst>
                </a:gridCol>
              </a:tblGrid>
              <a:tr h="667015"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Mechanism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CAZ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CAZ-AVI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TOL-TAZ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3025828"/>
                  </a:ext>
                </a:extLst>
              </a:tr>
              <a:tr h="667015">
                <a:tc>
                  <a:txBody>
                    <a:bodyPr/>
                    <a:lstStyle/>
                    <a:p>
                      <a:r>
                        <a:rPr lang="en-US" sz="2400" dirty="0" err="1"/>
                        <a:t>AmpC</a:t>
                      </a:r>
                      <a:r>
                        <a:rPr lang="en-US" sz="2400" dirty="0"/>
                        <a:t> derepressed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149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20.8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94.6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96.6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9195671"/>
                  </a:ext>
                </a:extLst>
              </a:tr>
              <a:tr h="667015">
                <a:tc>
                  <a:txBody>
                    <a:bodyPr/>
                    <a:lstStyle/>
                    <a:p>
                      <a:r>
                        <a:rPr lang="en-US" sz="2400" dirty="0"/>
                        <a:t>Efflux normal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303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100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100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100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8117573"/>
                  </a:ext>
                </a:extLst>
              </a:tr>
              <a:tr h="667015">
                <a:tc>
                  <a:txBody>
                    <a:bodyPr/>
                    <a:lstStyle/>
                    <a:p>
                      <a:r>
                        <a:rPr lang="en-US" sz="2400" dirty="0"/>
                        <a:t>Efflux high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398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65.3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86.0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99.7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4052158"/>
                  </a:ext>
                </a:extLst>
              </a:tr>
              <a:tr h="667015">
                <a:tc>
                  <a:txBody>
                    <a:bodyPr/>
                    <a:lstStyle/>
                    <a:p>
                      <a:r>
                        <a:rPr lang="en-US" sz="2400" dirty="0"/>
                        <a:t>Efflux very high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152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27.4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41.7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94.7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3843824"/>
                  </a:ext>
                </a:extLst>
              </a:tr>
              <a:tr h="667015">
                <a:tc>
                  <a:txBody>
                    <a:bodyPr/>
                    <a:lstStyle/>
                    <a:p>
                      <a:r>
                        <a:rPr lang="en-US" sz="2400" dirty="0"/>
                        <a:t>ESBL + GES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28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38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34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6069753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67CED1F9-BDBB-4E74-B0D2-236B44925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8426" y="6085722"/>
            <a:ext cx="68344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 defTabSz="1218930">
              <a:defRPr/>
            </a:pPr>
            <a:r>
              <a:rPr lang="en-GB" sz="1400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Livermore DM, et al. JAC 2017</a:t>
            </a:r>
          </a:p>
          <a:p>
            <a:pPr algn="r" defTabSz="1218930">
              <a:defRPr/>
            </a:pPr>
            <a:r>
              <a:rPr lang="en-GB" sz="1400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Livermore DM, et al. JAC 2018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002AAE-A07B-4E85-9EB6-90FEB39AE113}"/>
              </a:ext>
            </a:extLst>
          </p:cNvPr>
          <p:cNvSpPr txBox="1"/>
          <p:nvPr/>
        </p:nvSpPr>
        <p:spPr>
          <a:xfrm>
            <a:off x="949572" y="5670223"/>
            <a:ext cx="7190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Clinical question</a:t>
            </a:r>
            <a:r>
              <a:rPr lang="en-US" sz="2400" dirty="0"/>
              <a:t>: If both agents are susceptible, is there a difference in clinical efficacy? (To be addressed later…)</a:t>
            </a:r>
          </a:p>
        </p:txBody>
      </p:sp>
    </p:spTree>
    <p:extLst>
      <p:ext uri="{BB962C8B-B14F-4D97-AF65-F5344CB8AC3E}">
        <p14:creationId xmlns:p14="http://schemas.microsoft.com/office/powerpoint/2010/main" val="4102357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EED43-8BF3-4F98-8DA9-B79F2637E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Meropenem-</a:t>
            </a:r>
            <a:r>
              <a:rPr lang="en-US" dirty="0" err="1"/>
              <a:t>vaborbactam</a:t>
            </a:r>
            <a:r>
              <a:rPr lang="en-US" dirty="0"/>
              <a:t> .vs Imipenem-</a:t>
            </a:r>
            <a:r>
              <a:rPr lang="en-US" dirty="0" err="1"/>
              <a:t>relebactam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6B49BB-FCC1-4F95-82AF-107943F77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8614" y="1219543"/>
            <a:ext cx="1540990" cy="11440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8D02D5-CCC5-47A0-9CF7-DA7D9C277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45989"/>
            <a:ext cx="1610393" cy="8911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A932E99-FB24-477A-B7C6-27BF97BF1215}"/>
              </a:ext>
            </a:extLst>
          </p:cNvPr>
          <p:cNvSpPr txBox="1"/>
          <p:nvPr/>
        </p:nvSpPr>
        <p:spPr>
          <a:xfrm>
            <a:off x="701268" y="1266121"/>
            <a:ext cx="34058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Meropenem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Resistance is due to: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↓ </a:t>
            </a:r>
            <a:r>
              <a:rPr lang="en-US" b="1" dirty="0" err="1"/>
              <a:t>OprD</a:t>
            </a:r>
            <a:r>
              <a:rPr lang="en-US" b="1" i="1" dirty="0"/>
              <a:t> </a:t>
            </a:r>
            <a:r>
              <a:rPr lang="en-US" b="1" dirty="0"/>
              <a:t> + ↑</a:t>
            </a:r>
            <a:r>
              <a:rPr lang="en-US" b="1" dirty="0" err="1"/>
              <a:t>MexAB-OprM</a:t>
            </a:r>
            <a:endParaRPr 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E5E06C-B028-4250-A0A3-8E68ABC72A5B}"/>
              </a:ext>
            </a:extLst>
          </p:cNvPr>
          <p:cNvSpPr txBox="1"/>
          <p:nvPr/>
        </p:nvSpPr>
        <p:spPr>
          <a:xfrm>
            <a:off x="7836568" y="1266121"/>
            <a:ext cx="34058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Imipenem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Resistance is due to: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↑ </a:t>
            </a:r>
            <a:r>
              <a:rPr lang="en-US" b="1" dirty="0" err="1"/>
              <a:t>AmpC</a:t>
            </a:r>
            <a:r>
              <a:rPr lang="en-US" b="1" dirty="0"/>
              <a:t> + ↓ </a:t>
            </a:r>
            <a:r>
              <a:rPr lang="en-US" b="1" dirty="0" err="1"/>
              <a:t>OprD</a:t>
            </a:r>
            <a:endParaRPr lang="en-US" b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971ABAC-4FDF-4E4E-8ADF-AFC8F1EB86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5786" y="3007894"/>
            <a:ext cx="1477232" cy="5534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80514D3-7D2E-451A-8C9C-51A41A778678}"/>
              </a:ext>
            </a:extLst>
          </p:cNvPr>
          <p:cNvSpPr txBox="1"/>
          <p:nvPr/>
        </p:nvSpPr>
        <p:spPr>
          <a:xfrm>
            <a:off x="701267" y="2727957"/>
            <a:ext cx="43978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Vaborbactam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Boronic acid </a:t>
            </a:r>
            <a:r>
              <a:rPr lang="el-GR" b="1" dirty="0"/>
              <a:t>β</a:t>
            </a:r>
            <a:r>
              <a:rPr lang="en-US" b="1" dirty="0"/>
              <a:t>-lactamase inhibitor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Broad inhibitor of class A and 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Potent against KPC, ESBL, and </a:t>
            </a:r>
            <a:r>
              <a:rPr lang="en-US" b="1" dirty="0" err="1"/>
              <a:t>AmpC</a:t>
            </a:r>
            <a:endParaRPr lang="en-US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E37FDD-E69D-4398-AB0C-D6201B680EE7}"/>
              </a:ext>
            </a:extLst>
          </p:cNvPr>
          <p:cNvSpPr txBox="1"/>
          <p:nvPr/>
        </p:nvSpPr>
        <p:spPr>
          <a:xfrm>
            <a:off x="7706392" y="2727957"/>
            <a:ext cx="4485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Relebactam</a:t>
            </a:r>
            <a:endParaRPr lang="en-US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DBO </a:t>
            </a:r>
            <a:r>
              <a:rPr lang="el-GR" b="1" dirty="0"/>
              <a:t>β</a:t>
            </a:r>
            <a:r>
              <a:rPr lang="en-US" b="1" dirty="0"/>
              <a:t>-lactamase inhibitor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Broad inhibitor of class A and 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Potent against KPC, ESBL and </a:t>
            </a:r>
            <a:r>
              <a:rPr lang="en-US" b="1" dirty="0" err="1"/>
              <a:t>AmpC</a:t>
            </a:r>
            <a:endParaRPr lang="en-US" b="1" dirty="0"/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52293FF0-6FFF-449A-B779-38BF284A66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122944"/>
              </p:ext>
            </p:extLst>
          </p:nvPr>
        </p:nvGraphicFramePr>
        <p:xfrm>
          <a:off x="1069886" y="4205692"/>
          <a:ext cx="4799717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6405">
                  <a:extLst>
                    <a:ext uri="{9D8B030D-6E8A-4147-A177-3AD203B41FA5}">
                      <a16:colId xmlns:a16="http://schemas.microsoft.com/office/drawing/2014/main" val="3075852424"/>
                    </a:ext>
                  </a:extLst>
                </a:gridCol>
                <a:gridCol w="1501840">
                  <a:extLst>
                    <a:ext uri="{9D8B030D-6E8A-4147-A177-3AD203B41FA5}">
                      <a16:colId xmlns:a16="http://schemas.microsoft.com/office/drawing/2014/main" val="2350528060"/>
                    </a:ext>
                  </a:extLst>
                </a:gridCol>
                <a:gridCol w="1491472">
                  <a:extLst>
                    <a:ext uri="{9D8B030D-6E8A-4147-A177-3AD203B41FA5}">
                      <a16:colId xmlns:a16="http://schemas.microsoft.com/office/drawing/2014/main" val="29664745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Drug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MIC50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MIC90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6879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Meropenem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20438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MER-VAB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1069470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856BD3A4-229C-42A2-A12A-10F458F9E219}"/>
              </a:ext>
            </a:extLst>
          </p:cNvPr>
          <p:cNvSpPr txBox="1"/>
          <p:nvPr/>
        </p:nvSpPr>
        <p:spPr>
          <a:xfrm>
            <a:off x="1588168" y="5438274"/>
            <a:ext cx="4507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Against Mero-R </a:t>
            </a:r>
            <a:r>
              <a:rPr lang="en-US" i="1" dirty="0"/>
              <a:t>P. aeruginosa </a:t>
            </a:r>
            <a:r>
              <a:rPr lang="en-US" dirty="0"/>
              <a:t>(n=98)</a:t>
            </a:r>
          </a:p>
          <a:p>
            <a:r>
              <a:rPr lang="en-US" b="1" dirty="0">
                <a:solidFill>
                  <a:srgbClr val="FF0000"/>
                </a:solidFill>
              </a:rPr>
              <a:t>These data do not include KPC-producing </a:t>
            </a:r>
            <a:r>
              <a:rPr lang="en-US" b="1" i="1" dirty="0">
                <a:solidFill>
                  <a:srgbClr val="FF0000"/>
                </a:solidFill>
              </a:rPr>
              <a:t>P. aeruginosa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5D84F6B-D69D-41D5-956D-65A5170D8B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9109" y="6320491"/>
            <a:ext cx="68344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 defTabSz="1218930">
              <a:defRPr/>
            </a:pPr>
            <a:r>
              <a:rPr lang="en-GB" sz="1400" dirty="0" err="1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Lapuebla</a:t>
            </a:r>
            <a:r>
              <a:rPr lang="en-GB" sz="1400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 et al. AAC 2015;59:4856</a:t>
            </a:r>
          </a:p>
          <a:p>
            <a:pPr algn="r" defTabSz="1218930">
              <a:defRPr/>
            </a:pPr>
            <a:endParaRPr lang="en-GB" sz="1400" dirty="0">
              <a:solidFill>
                <a:prstClr val="black"/>
              </a:solidFill>
              <a:latin typeface="Calibri"/>
              <a:ea typeface="Arial" charset="0"/>
              <a:cs typeface="Arial" charset="0"/>
            </a:endParaRPr>
          </a:p>
        </p:txBody>
      </p:sp>
      <p:graphicFrame>
        <p:nvGraphicFramePr>
          <p:cNvPr id="20" name="Table 17">
            <a:extLst>
              <a:ext uri="{FF2B5EF4-FFF2-40B4-BE49-F238E27FC236}">
                <a16:creationId xmlns:a16="http://schemas.microsoft.com/office/drawing/2014/main" id="{723EB734-1894-4439-9359-72D0967B3B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3504787"/>
              </p:ext>
            </p:extLst>
          </p:nvPr>
        </p:nvGraphicFramePr>
        <p:xfrm>
          <a:off x="6624465" y="4209786"/>
          <a:ext cx="4799717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6405">
                  <a:extLst>
                    <a:ext uri="{9D8B030D-6E8A-4147-A177-3AD203B41FA5}">
                      <a16:colId xmlns:a16="http://schemas.microsoft.com/office/drawing/2014/main" val="3075852424"/>
                    </a:ext>
                  </a:extLst>
                </a:gridCol>
                <a:gridCol w="1501840">
                  <a:extLst>
                    <a:ext uri="{9D8B030D-6E8A-4147-A177-3AD203B41FA5}">
                      <a16:colId xmlns:a16="http://schemas.microsoft.com/office/drawing/2014/main" val="2350528060"/>
                    </a:ext>
                  </a:extLst>
                </a:gridCol>
                <a:gridCol w="1491472">
                  <a:extLst>
                    <a:ext uri="{9D8B030D-6E8A-4147-A177-3AD203B41FA5}">
                      <a16:colId xmlns:a16="http://schemas.microsoft.com/office/drawing/2014/main" val="29664745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Drug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MIC50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MIC90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6879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Imipenem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&gt;16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20438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IMI-REL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1069470"/>
                  </a:ext>
                </a:extLst>
              </a:tr>
            </a:tbl>
          </a:graphicData>
        </a:graphic>
      </p:graphicFrame>
      <p:pic>
        <p:nvPicPr>
          <p:cNvPr id="22" name="Picture 21">
            <a:extLst>
              <a:ext uri="{FF2B5EF4-FFF2-40B4-BE49-F238E27FC236}">
                <a16:creationId xmlns:a16="http://schemas.microsoft.com/office/drawing/2014/main" id="{9464F48C-4880-400A-873E-05876F5CBF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9220" y="3041869"/>
            <a:ext cx="1380970" cy="57250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6067112-B0F2-4648-9121-3809B7468817}"/>
              </a:ext>
            </a:extLst>
          </p:cNvPr>
          <p:cNvSpPr txBox="1"/>
          <p:nvPr/>
        </p:nvSpPr>
        <p:spPr>
          <a:xfrm>
            <a:off x="7002882" y="5435881"/>
            <a:ext cx="4507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Against Imipenem-R </a:t>
            </a:r>
            <a:r>
              <a:rPr lang="en-US" i="1" dirty="0"/>
              <a:t>P. aeruginosa </a:t>
            </a:r>
            <a:r>
              <a:rPr lang="en-US" dirty="0"/>
              <a:t>(n=114)</a:t>
            </a:r>
          </a:p>
        </p:txBody>
      </p:sp>
    </p:spTree>
    <p:extLst>
      <p:ext uri="{BB962C8B-B14F-4D97-AF65-F5344CB8AC3E}">
        <p14:creationId xmlns:p14="http://schemas.microsoft.com/office/powerpoint/2010/main" val="36584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  <p:bldP spid="16" grpId="0"/>
      <p:bldP spid="18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07817-9214-4CBD-ACB6-5F7F59167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Imipenem-</a:t>
            </a:r>
            <a:r>
              <a:rPr lang="en-US" dirty="0" err="1"/>
              <a:t>relebactam</a:t>
            </a:r>
            <a:r>
              <a:rPr lang="en-US" dirty="0"/>
              <a:t> against XDR </a:t>
            </a:r>
            <a:r>
              <a:rPr lang="en-US" i="1" dirty="0"/>
              <a:t>P. aeruginosa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ED95400-B0C0-4ACC-9AB9-013E356359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30017" y="3561347"/>
            <a:ext cx="4799962" cy="2683209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2F555FAD-64DE-41F4-9798-C4C08B49A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023" y="1376759"/>
            <a:ext cx="3563956" cy="1455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0ABEE1-4E54-449C-A8B8-1145FA604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021" y="1308100"/>
            <a:ext cx="6292265" cy="4241800"/>
          </a:xfrm>
          <a:prstGeom prst="rect">
            <a:avLst/>
          </a:prstGeom>
        </p:spPr>
      </p:pic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FD70C370-DE2D-454F-9FCF-128EE6C1C880}"/>
              </a:ext>
            </a:extLst>
          </p:cNvPr>
          <p:cNvCxnSpPr>
            <a:cxnSpLocks/>
          </p:cNvCxnSpPr>
          <p:nvPr/>
        </p:nvCxnSpPr>
        <p:spPr>
          <a:xfrm rot="16200000" flipH="1">
            <a:off x="6590901" y="2235468"/>
            <a:ext cx="1206511" cy="1180552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65D84F6B-D69D-41D5-956D-65A5170D8B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9109" y="6438829"/>
            <a:ext cx="68344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 defTabSz="1218930">
              <a:defRPr/>
            </a:pPr>
            <a:r>
              <a:rPr lang="en-GB" sz="1400" dirty="0" err="1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Fraile-Ribot</a:t>
            </a:r>
            <a:r>
              <a:rPr lang="en-GB" sz="1400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 P A, AAC 2020;64:e02165-19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C9A1B4-86FE-46A6-9148-F4CE00526D2F}"/>
              </a:ext>
            </a:extLst>
          </p:cNvPr>
          <p:cNvSpPr txBox="1"/>
          <p:nvPr/>
        </p:nvSpPr>
        <p:spPr>
          <a:xfrm>
            <a:off x="831273" y="5683827"/>
            <a:ext cx="5413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All agents show very high rates of susceptibility in surveillance studies</a:t>
            </a:r>
          </a:p>
        </p:txBody>
      </p:sp>
    </p:spTree>
    <p:extLst>
      <p:ext uri="{BB962C8B-B14F-4D97-AF65-F5344CB8AC3E}">
        <p14:creationId xmlns:p14="http://schemas.microsoft.com/office/powerpoint/2010/main" val="3375055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958D4-C2A6-45B6-BDC6-191DBC08B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71C11-7D52-4181-B8DB-624A0B6412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Advisor/consultant: </a:t>
            </a:r>
            <a:r>
              <a:rPr lang="en-US" altLang="en-US" dirty="0" err="1"/>
              <a:t>Cidara</a:t>
            </a:r>
            <a:r>
              <a:rPr lang="en-US" altLang="en-US" dirty="0"/>
              <a:t>, Entasis, GlaxoSmithKline, </a:t>
            </a:r>
            <a:r>
              <a:rPr lang="en-US" altLang="en-US" dirty="0" err="1"/>
              <a:t>Menarini</a:t>
            </a:r>
            <a:r>
              <a:rPr lang="en-US" altLang="en-US" dirty="0"/>
              <a:t>, </a:t>
            </a:r>
            <a:r>
              <a:rPr lang="en-US" altLang="en-US" dirty="0" err="1"/>
              <a:t>Melinta</a:t>
            </a:r>
            <a:r>
              <a:rPr lang="en-US" altLang="en-US" dirty="0"/>
              <a:t>, Merck, Pfizer, Roche, Shionogi, and </a:t>
            </a:r>
            <a:r>
              <a:rPr lang="en-US" altLang="en-US" dirty="0" err="1"/>
              <a:t>Venatorx</a:t>
            </a:r>
            <a:endParaRPr lang="en-US" altLang="en-US" dirty="0"/>
          </a:p>
          <a:p>
            <a:endParaRPr lang="en-US" dirty="0"/>
          </a:p>
          <a:p>
            <a:r>
              <a:rPr lang="en-US" dirty="0"/>
              <a:t>Research funding: </a:t>
            </a:r>
            <a:r>
              <a:rPr lang="en-US" altLang="en-US" dirty="0"/>
              <a:t>Merck, </a:t>
            </a:r>
            <a:r>
              <a:rPr lang="en-US" altLang="en-US" dirty="0" err="1"/>
              <a:t>Melinta</a:t>
            </a:r>
            <a:r>
              <a:rPr lang="en-US" altLang="en-US" dirty="0"/>
              <a:t>, Roche, Shionogi, and </a:t>
            </a:r>
            <a:r>
              <a:rPr lang="en-US" altLang="en-US" dirty="0" err="1"/>
              <a:t>Venatorx</a:t>
            </a:r>
            <a:endParaRPr lang="en-US" altLang="en-US" dirty="0"/>
          </a:p>
          <a:p>
            <a:pPr lvl="1"/>
            <a:r>
              <a:rPr lang="en-US" altLang="en-US" dirty="0"/>
              <a:t>NIH - NIAID</a:t>
            </a:r>
          </a:p>
          <a:p>
            <a:endParaRPr lang="en-US" altLang="en-US" dirty="0"/>
          </a:p>
          <a:p>
            <a:r>
              <a:rPr lang="en-US" altLang="en-US" dirty="0"/>
              <a:t>Thank you to ARLG for the opportunity to present today!</a:t>
            </a:r>
          </a:p>
          <a:p>
            <a:endParaRPr lang="en-US" dirty="0"/>
          </a:p>
        </p:txBody>
      </p:sp>
      <p:pic>
        <p:nvPicPr>
          <p:cNvPr id="4" name="Picture 2" descr="ARLG | Antibacterial Resistance Leadership Group">
            <a:extLst>
              <a:ext uri="{FF2B5EF4-FFF2-40B4-BE49-F238E27FC236}">
                <a16:creationId xmlns:a16="http://schemas.microsoft.com/office/drawing/2014/main" id="{9993C9EB-2CC1-9E01-6EEE-F7E43A093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305" y="5581115"/>
            <a:ext cx="4257675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National Institute of Allergy and Infectious Diseases (NIAID)">
            <a:extLst>
              <a:ext uri="{FF2B5EF4-FFF2-40B4-BE49-F238E27FC236}">
                <a16:creationId xmlns:a16="http://schemas.microsoft.com/office/drawing/2014/main" id="{55548547-4E63-B5F1-C378-677F5F027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78" y="5581115"/>
            <a:ext cx="4171950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3540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89AE1-C3B9-4D35-BC0E-DB79E0AF2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they all compare against resistant isolates?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27DB9-D934-4CFD-942E-600B9F1686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Against pan-</a:t>
            </a:r>
            <a:r>
              <a:rPr lang="el-GR" dirty="0"/>
              <a:t>β</a:t>
            </a:r>
            <a:r>
              <a:rPr lang="en-US" dirty="0"/>
              <a:t>-lactam resistant </a:t>
            </a:r>
            <a:r>
              <a:rPr lang="en-US" i="1" dirty="0"/>
              <a:t>P. aeruginosa</a:t>
            </a:r>
            <a:endParaRPr lang="en-US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F5E3B1D-BD47-4D5F-81D9-D13A7DE1CC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325172"/>
              </p:ext>
            </p:extLst>
          </p:nvPr>
        </p:nvGraphicFramePr>
        <p:xfrm>
          <a:off x="1069473" y="2394284"/>
          <a:ext cx="4453022" cy="36117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4D9BBF3-9E3A-4D39-8D18-F90E9B649F65}"/>
              </a:ext>
            </a:extLst>
          </p:cNvPr>
          <p:cNvSpPr txBox="1"/>
          <p:nvPr/>
        </p:nvSpPr>
        <p:spPr>
          <a:xfrm>
            <a:off x="1707815" y="2100071"/>
            <a:ext cx="3176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SMART surveillance (US)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C35EA170-709B-4CAD-B6CA-BB8CAFF0D4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7864387"/>
              </p:ext>
            </p:extLst>
          </p:nvPr>
        </p:nvGraphicFramePr>
        <p:xfrm>
          <a:off x="6498771" y="2284737"/>
          <a:ext cx="4453022" cy="36117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9F46C610-9EE3-4350-9149-8DD4B8507B0F}"/>
              </a:ext>
            </a:extLst>
          </p:cNvPr>
          <p:cNvSpPr txBox="1"/>
          <p:nvPr/>
        </p:nvSpPr>
        <p:spPr>
          <a:xfrm>
            <a:off x="7137114" y="2024952"/>
            <a:ext cx="3176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University of Michigan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C5FC69-D356-414F-A5CB-BE04029DE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9109" y="6320491"/>
            <a:ext cx="68344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 defTabSz="1218930">
              <a:defRPr/>
            </a:pPr>
            <a:r>
              <a:rPr lang="en-GB" sz="1400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Hilbert DW, et al. </a:t>
            </a:r>
            <a:r>
              <a:rPr lang="en-GB" sz="1400" i="1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World Microbe Forum </a:t>
            </a:r>
            <a:r>
              <a:rPr lang="en-GB" sz="1400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2021 </a:t>
            </a:r>
          </a:p>
          <a:p>
            <a:pPr algn="r" defTabSz="1218930">
              <a:defRPr/>
            </a:pPr>
            <a:r>
              <a:rPr lang="en-GB" sz="1400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Klatt M, et al. </a:t>
            </a:r>
            <a:r>
              <a:rPr lang="en-GB" sz="1400" i="1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ECCMID </a:t>
            </a:r>
            <a:r>
              <a:rPr lang="en-GB" sz="1400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2021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41217" y="5941216"/>
            <a:ext cx="6191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Rates are likely to vary by center and local epidemiology!</a:t>
            </a:r>
          </a:p>
        </p:txBody>
      </p:sp>
    </p:spTree>
    <p:extLst>
      <p:ext uri="{BB962C8B-B14F-4D97-AF65-F5344CB8AC3E}">
        <p14:creationId xmlns:p14="http://schemas.microsoft.com/office/powerpoint/2010/main" val="259445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7" grpId="0"/>
      <p:bldGraphic spid="8" grpId="0">
        <p:bldAsOne/>
      </p:bldGraphic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D89-740A-4210-8A99-3228C0C83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Cefiderocol</a:t>
            </a:r>
            <a:r>
              <a:rPr lang="en-US" dirty="0"/>
              <a:t> – The Frankenstein </a:t>
            </a:r>
            <a:r>
              <a:rPr lang="el-GR" dirty="0"/>
              <a:t>β</a:t>
            </a:r>
            <a:r>
              <a:rPr lang="en-US" dirty="0"/>
              <a:t>-lactam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2CDAA1-1D98-4C0E-B211-00E4496A9C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224" y="1729020"/>
            <a:ext cx="5631608" cy="3114662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8CE2CDA-5DAE-4EA8-BB82-9A0F25CFEE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9109" y="6429473"/>
            <a:ext cx="68344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 defTabSz="1218930">
              <a:defRPr/>
            </a:pPr>
            <a:r>
              <a:rPr lang="en-GB" sz="1400" dirty="0" err="1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Zhanel</a:t>
            </a:r>
            <a:r>
              <a:rPr lang="en-GB" sz="1400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 G, et al. Drugs 2019;79:271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D801F8-D683-4823-99F6-BA584B27D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6418" y="1250531"/>
            <a:ext cx="4733424" cy="47908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3DC326-62FE-491C-A1F0-7F05F91FDDDD}"/>
              </a:ext>
            </a:extLst>
          </p:cNvPr>
          <p:cNvSpPr txBox="1"/>
          <p:nvPr/>
        </p:nvSpPr>
        <p:spPr>
          <a:xfrm>
            <a:off x="7787693" y="1668861"/>
            <a:ext cx="14572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66"/>
                </a:solidFill>
              </a:rPr>
              <a:t>Cefiderocol</a:t>
            </a:r>
            <a:endParaRPr lang="en-US" b="1" dirty="0">
              <a:solidFill>
                <a:srgbClr val="FF0066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5C585E-AB18-41F5-B5DB-14C5B8BF7C27}"/>
              </a:ext>
            </a:extLst>
          </p:cNvPr>
          <p:cNvSpPr/>
          <p:nvPr/>
        </p:nvSpPr>
        <p:spPr>
          <a:xfrm>
            <a:off x="7787693" y="1250531"/>
            <a:ext cx="2294770" cy="4784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What comes to mind when you think about Frankenstein? - Human, All Too Human">
            <a:extLst>
              <a:ext uri="{FF2B5EF4-FFF2-40B4-BE49-F238E27FC236}">
                <a16:creationId xmlns:a16="http://schemas.microsoft.com/office/drawing/2014/main" id="{A56FFA00-DF62-D3E8-1D62-4553C980D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24" y="4663588"/>
            <a:ext cx="1295400" cy="194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8223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DA1AC-7CF0-4C9F-9401-52C62537F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Cefiderocol</a:t>
            </a:r>
            <a:r>
              <a:rPr lang="en-US" dirty="0"/>
              <a:t> against MDR and XDR </a:t>
            </a:r>
            <a:r>
              <a:rPr lang="en-US" i="1" dirty="0"/>
              <a:t>P. aeruginosa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6A42DEB-B3DD-4965-844A-89D64DBF6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21" y="1668203"/>
            <a:ext cx="6127575" cy="35215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59EC00-B213-46F9-8A08-10EF5609D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561" y="1323472"/>
            <a:ext cx="2346236" cy="983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3BADFC10-013D-4359-BA9E-543076829B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7474998"/>
              </p:ext>
            </p:extLst>
          </p:nvPr>
        </p:nvGraphicFramePr>
        <p:xfrm>
          <a:off x="12386986" y="990493"/>
          <a:ext cx="4746665" cy="39033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4" imgW="3750453" imgH="3091922" progId="Prism8.Document">
                  <p:embed/>
                </p:oleObj>
              </mc:Choice>
              <mc:Fallback>
                <p:oleObj name="Prism 8" r:id="rId4" imgW="3750453" imgH="3091922" progId="Prism8.Document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86986" y="990493"/>
                        <a:ext cx="4746665" cy="390334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36AEE567-41B8-42AF-B829-E273691D47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9109" y="6267720"/>
            <a:ext cx="68344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 defTabSz="1218930">
              <a:defRPr/>
            </a:pPr>
            <a:r>
              <a:rPr lang="en-GB" sz="1400" dirty="0" err="1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Hackel</a:t>
            </a:r>
            <a:r>
              <a:rPr lang="en-GB" sz="1400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 MA et al. AAC 2018;62:e01968-17</a:t>
            </a:r>
          </a:p>
          <a:p>
            <a:pPr algn="r" defTabSz="1218930">
              <a:defRPr/>
            </a:pPr>
            <a:r>
              <a:rPr lang="en-GB" sz="1400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Shields RK, et al. </a:t>
            </a:r>
            <a:r>
              <a:rPr lang="en-GB" sz="1400" i="1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ASM Microbe </a:t>
            </a:r>
            <a:r>
              <a:rPr lang="en-GB" sz="1400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509777-D886-4B61-8C44-D6C3BCE9FCB5}"/>
              </a:ext>
            </a:extLst>
          </p:cNvPr>
          <p:cNvSpPr txBox="1"/>
          <p:nvPr/>
        </p:nvSpPr>
        <p:spPr>
          <a:xfrm>
            <a:off x="6512390" y="5535009"/>
            <a:ext cx="5428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Against 178 </a:t>
            </a:r>
            <a:r>
              <a:rPr lang="en-US" b="1" i="1" dirty="0"/>
              <a:t>P. aeruginosa </a:t>
            </a:r>
            <a:r>
              <a:rPr lang="en-US" b="1" dirty="0"/>
              <a:t>clinical isolates tested at UPMC, including serial isolates from treated patients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5AF975-36F5-4466-875B-C921CD2F06B6}"/>
              </a:ext>
            </a:extLst>
          </p:cNvPr>
          <p:cNvSpPr txBox="1"/>
          <p:nvPr/>
        </p:nvSpPr>
        <p:spPr>
          <a:xfrm>
            <a:off x="1138637" y="5258011"/>
            <a:ext cx="45409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Cefiderocol</a:t>
            </a:r>
            <a:r>
              <a:rPr lang="en-US" sz="2400" b="1" dirty="0">
                <a:solidFill>
                  <a:srgbClr val="FF0000"/>
                </a:solidFill>
              </a:rPr>
              <a:t> does not lose activity against isolates non-susceptible to C/T and CZA at </a:t>
            </a:r>
            <a:r>
              <a:rPr lang="en-US" sz="2400" b="1" u="sng" dirty="0">
                <a:solidFill>
                  <a:srgbClr val="FF0000"/>
                </a:solidFill>
              </a:rPr>
              <a:t>baseline</a:t>
            </a:r>
            <a:r>
              <a:rPr lang="en-US" sz="2400" b="1" dirty="0">
                <a:solidFill>
                  <a:srgbClr val="FF0000"/>
                </a:solidFill>
              </a:rPr>
              <a:t> (including MBL-producing </a:t>
            </a:r>
            <a:r>
              <a:rPr lang="en-US" sz="2400" b="1" i="1" dirty="0">
                <a:solidFill>
                  <a:srgbClr val="FF0000"/>
                </a:solidFill>
              </a:rPr>
              <a:t>P. aeruginosa</a:t>
            </a:r>
            <a:r>
              <a:rPr lang="en-US" sz="2400" b="1" dirty="0">
                <a:solidFill>
                  <a:srgbClr val="FF0000"/>
                </a:solidFill>
              </a:rPr>
              <a:t>)</a:t>
            </a:r>
            <a:endParaRPr lang="en-US" sz="2400" b="1" u="sng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A4C437-A472-C429-2DBE-A238D6693A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9140" y="1668202"/>
            <a:ext cx="5184411" cy="371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89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063" y="1484025"/>
            <a:ext cx="11458011" cy="485739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Brief review of how 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P. aeruginosa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evade killing by </a:t>
            </a:r>
            <a:r>
              <a:rPr lang="el-GR" dirty="0">
                <a:solidFill>
                  <a:schemeClr val="bg1">
                    <a:lumMod val="75000"/>
                  </a:schemeClr>
                </a:solidFill>
              </a:rPr>
              <a:t>β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-lactam antibiotics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How well do the newest </a:t>
            </a:r>
            <a:r>
              <a:rPr lang="el-GR" dirty="0">
                <a:solidFill>
                  <a:schemeClr val="bg1">
                    <a:lumMod val="75000"/>
                  </a:schemeClr>
                </a:solidFill>
              </a:rPr>
              <a:t>β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-lactams expand our armamentarium?</a:t>
            </a:r>
          </a:p>
          <a:p>
            <a:endParaRPr lang="en-US" dirty="0"/>
          </a:p>
          <a:p>
            <a:r>
              <a:rPr lang="en-US" b="1" dirty="0"/>
              <a:t>Emerging phenotypes with interesting genotypes clinicians need to know</a:t>
            </a:r>
          </a:p>
          <a:p>
            <a:pPr lvl="1"/>
            <a:r>
              <a:rPr lang="en-US" b="1" dirty="0"/>
              <a:t>Cross-resistance and collateral susceptibility mechanisms that impact patient care </a:t>
            </a:r>
          </a:p>
          <a:p>
            <a:endParaRPr lang="en-US" dirty="0"/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Looking forward – what is the preferred agent for MDR 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P. aeruginosa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?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Do we need to be more aggressive in using newer </a:t>
            </a:r>
            <a:r>
              <a:rPr lang="el-GR" dirty="0">
                <a:solidFill>
                  <a:schemeClr val="bg1">
                    <a:lumMod val="75000"/>
                  </a:schemeClr>
                </a:solidFill>
              </a:rPr>
              <a:t>β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-lactams?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Is one new agent better than another?</a:t>
            </a:r>
          </a:p>
        </p:txBody>
      </p:sp>
    </p:spTree>
    <p:extLst>
      <p:ext uri="{BB962C8B-B14F-4D97-AF65-F5344CB8AC3E}">
        <p14:creationId xmlns:p14="http://schemas.microsoft.com/office/powerpoint/2010/main" val="13300405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 of </a:t>
            </a:r>
            <a:r>
              <a:rPr lang="el-GR" dirty="0"/>
              <a:t>β</a:t>
            </a:r>
            <a:r>
              <a:rPr lang="en-US" dirty="0"/>
              <a:t>-lactam resistance in </a:t>
            </a:r>
            <a:r>
              <a:rPr lang="en-US" i="1" dirty="0"/>
              <a:t>P. aeruginosa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456" y="1484026"/>
            <a:ext cx="11607502" cy="3778812"/>
          </a:xfrm>
        </p:spPr>
        <p:txBody>
          <a:bodyPr/>
          <a:lstStyle/>
          <a:p>
            <a:r>
              <a:rPr lang="en-US" dirty="0"/>
              <a:t>55 y/o female with NICM s/p LVAD with recurrent driveline infections and bacteremia due to MDR </a:t>
            </a:r>
            <a:r>
              <a:rPr lang="en-US" i="1" dirty="0"/>
              <a:t>P. aeruginosa </a:t>
            </a:r>
            <a:r>
              <a:rPr lang="en-US" dirty="0"/>
              <a:t>following exposures to </a:t>
            </a:r>
            <a:r>
              <a:rPr lang="el-GR" dirty="0"/>
              <a:t>β</a:t>
            </a:r>
            <a:r>
              <a:rPr lang="en-US" dirty="0"/>
              <a:t>-lactams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267" y="2627996"/>
            <a:ext cx="2886075" cy="1752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996" y="2626957"/>
            <a:ext cx="3498421" cy="17536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7525" y="2626957"/>
            <a:ext cx="3470432" cy="17508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31228" y="4454885"/>
            <a:ext cx="2495774" cy="733663"/>
          </a:xfrm>
          <a:prstGeom prst="rightArrow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Meropenem</a:t>
            </a:r>
            <a:r>
              <a:rPr lang="en-US" dirty="0">
                <a:solidFill>
                  <a:schemeClr val="bg1"/>
                </a:solidFill>
              </a:rPr>
              <a:t> x 8 days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27290" y="4454885"/>
            <a:ext cx="2321858" cy="733663"/>
          </a:xfrm>
          <a:prstGeom prst="rightArrow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TOL-TAZ x 2 weeks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98372" y="5262838"/>
            <a:ext cx="6207162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Clinical questions:</a:t>
            </a:r>
          </a:p>
          <a:p>
            <a:pPr marL="342900" indent="-342900">
              <a:buAutoNum type="arabicPeriod"/>
            </a:pPr>
            <a:r>
              <a:rPr lang="en-US" dirty="0"/>
              <a:t>What is the mechanism of TOL-TAZ resistance?</a:t>
            </a:r>
          </a:p>
          <a:p>
            <a:pPr marL="342900" indent="-342900">
              <a:buAutoNum type="arabicPeriod"/>
            </a:pPr>
            <a:r>
              <a:rPr lang="en-US" dirty="0"/>
              <a:t>Why is this CAZ-AVI resistant despite never being exposed?</a:t>
            </a:r>
          </a:p>
          <a:p>
            <a:pPr marL="342900" indent="-342900">
              <a:buAutoNum type="arabicPeriod"/>
            </a:pPr>
            <a:r>
              <a:rPr lang="en-US" dirty="0"/>
              <a:t>Is this a new strain given that pip/</a:t>
            </a:r>
            <a:r>
              <a:rPr lang="en-US" dirty="0" err="1"/>
              <a:t>tazo</a:t>
            </a:r>
            <a:r>
              <a:rPr lang="en-US" dirty="0"/>
              <a:t> is susceptible?</a:t>
            </a:r>
          </a:p>
          <a:p>
            <a:pPr marL="342900" indent="-342900">
              <a:buAutoNum type="arabicPeriod"/>
            </a:pPr>
            <a:r>
              <a:rPr lang="en-US" dirty="0"/>
              <a:t>Are other new agents an option for treatment?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1349318" y="3754419"/>
            <a:ext cx="441063" cy="1506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1343938" y="3645056"/>
            <a:ext cx="441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?</a:t>
            </a:r>
          </a:p>
        </p:txBody>
      </p:sp>
      <p:sp>
        <p:nvSpPr>
          <p:cNvPr id="13" name="Explosion 1 12"/>
          <p:cNvSpPr/>
          <p:nvPr/>
        </p:nvSpPr>
        <p:spPr>
          <a:xfrm>
            <a:off x="53403" y="4380596"/>
            <a:ext cx="1677681" cy="1123406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Lots of prior exposures</a:t>
            </a:r>
          </a:p>
        </p:txBody>
      </p:sp>
    </p:spTree>
    <p:extLst>
      <p:ext uri="{BB962C8B-B14F-4D97-AF65-F5344CB8AC3E}">
        <p14:creationId xmlns:p14="http://schemas.microsoft.com/office/powerpoint/2010/main" val="260193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21734-FBA7-462C-893C-BE7FE1EC5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359" y="216489"/>
            <a:ext cx="10292856" cy="891111"/>
          </a:xfrm>
        </p:spPr>
        <p:txBody>
          <a:bodyPr/>
          <a:lstStyle/>
          <a:p>
            <a:r>
              <a:rPr lang="en-US" dirty="0" err="1"/>
              <a:t>Ceftolozane</a:t>
            </a:r>
            <a:r>
              <a:rPr lang="en-US" dirty="0"/>
              <a:t>-tazobactam resistance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26916-0F68-4A15-9560-E26375EDD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287" y="1165749"/>
            <a:ext cx="11740551" cy="4993511"/>
          </a:xfrm>
        </p:spPr>
        <p:txBody>
          <a:bodyPr>
            <a:normAutofit/>
          </a:bodyPr>
          <a:lstStyle/>
          <a:p>
            <a:r>
              <a:rPr lang="en-US" dirty="0"/>
              <a:t>Rates of treatment-emergent resistance vary </a:t>
            </a:r>
          </a:p>
          <a:p>
            <a:pPr lvl="1"/>
            <a:r>
              <a:rPr lang="en-US" dirty="0"/>
              <a:t>14% (8/58) in Spain </a:t>
            </a:r>
            <a:r>
              <a:rPr lang="en-US" baseline="-25000" dirty="0"/>
              <a:t>(Diaz-</a:t>
            </a:r>
            <a:r>
              <a:rPr lang="en-US" baseline="-25000" dirty="0" err="1"/>
              <a:t>Canestro</a:t>
            </a:r>
            <a:r>
              <a:rPr lang="en-US" baseline="-25000" dirty="0"/>
              <a:t>, et al. 2018,  </a:t>
            </a:r>
            <a:r>
              <a:rPr lang="en-US" baseline="-25000" dirty="0" err="1"/>
              <a:t>Fraile-Ribot</a:t>
            </a:r>
            <a:r>
              <a:rPr lang="en-US" baseline="-25000" dirty="0"/>
              <a:t>, et al. 2018)</a:t>
            </a:r>
            <a:endParaRPr lang="en-US" dirty="0"/>
          </a:p>
          <a:p>
            <a:pPr lvl="1"/>
            <a:r>
              <a:rPr lang="en-US" dirty="0"/>
              <a:t>14% (3/21) in Pittsburgh</a:t>
            </a:r>
            <a:r>
              <a:rPr lang="en-US" baseline="-25000" dirty="0"/>
              <a:t>(Haidar, et al. 2017)</a:t>
            </a:r>
            <a:endParaRPr lang="en-US" dirty="0"/>
          </a:p>
          <a:p>
            <a:pPr lvl="1"/>
            <a:r>
              <a:rPr lang="en-US" dirty="0"/>
              <a:t>3% (3/101) in Italy </a:t>
            </a:r>
            <a:r>
              <a:rPr lang="en-US" baseline="-25000" dirty="0"/>
              <a:t>(</a:t>
            </a:r>
            <a:r>
              <a:rPr lang="en-US" baseline="-25000" dirty="0" err="1"/>
              <a:t>Bassetti</a:t>
            </a:r>
            <a:r>
              <a:rPr lang="en-US" baseline="-25000" dirty="0"/>
              <a:t>, et al. 2019)</a:t>
            </a:r>
            <a:endParaRPr lang="en-US" dirty="0"/>
          </a:p>
          <a:p>
            <a:pPr lvl="1"/>
            <a:r>
              <a:rPr lang="en-US" dirty="0"/>
              <a:t>50% (14/28) in Baltimore</a:t>
            </a:r>
            <a:r>
              <a:rPr lang="en-US" baseline="-25000" dirty="0"/>
              <a:t>(</a:t>
            </a:r>
            <a:r>
              <a:rPr lang="en-US" baseline="-25000" dirty="0" err="1"/>
              <a:t>Tamma</a:t>
            </a:r>
            <a:r>
              <a:rPr lang="en-US" baseline="-25000" dirty="0"/>
              <a:t>, et al. 2021)</a:t>
            </a:r>
          </a:p>
          <a:p>
            <a:endParaRPr lang="en-US" dirty="0"/>
          </a:p>
          <a:p>
            <a:r>
              <a:rPr lang="en-US" dirty="0"/>
              <a:t>Dosing, patient populations, infection types and duration of follow-up are not standardized in observational studies</a:t>
            </a:r>
          </a:p>
          <a:p>
            <a:pPr lvl="1"/>
            <a:r>
              <a:rPr lang="en-US" dirty="0"/>
              <a:t>Among 93 patients at UPMC with bacteremia or pneumonia due to MDR </a:t>
            </a:r>
            <a:r>
              <a:rPr lang="en-US" i="1" dirty="0"/>
              <a:t>P. aeruginosa </a:t>
            </a:r>
            <a:r>
              <a:rPr lang="en-US" dirty="0"/>
              <a:t>who were followed for up to 90 days:</a:t>
            </a:r>
            <a:endParaRPr lang="en-US" i="1" dirty="0"/>
          </a:p>
          <a:p>
            <a:pPr lvl="2"/>
            <a:r>
              <a:rPr lang="en-US" dirty="0"/>
              <a:t>10% (9/93) had microbiologic failures associated with ≥4-fold MIC increase to C/T</a:t>
            </a:r>
          </a:p>
          <a:p>
            <a:pPr lvl="2"/>
            <a:r>
              <a:rPr lang="en-US" dirty="0"/>
              <a:t>11% (10/93) developed C/T resistance (defined by an MIC &gt;8 mg/L in triplicated by BMD)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E5503D-0BE5-4A2F-9F2B-3E7112247D1E}"/>
              </a:ext>
            </a:extLst>
          </p:cNvPr>
          <p:cNvSpPr/>
          <p:nvPr/>
        </p:nvSpPr>
        <p:spPr>
          <a:xfrm>
            <a:off x="125055" y="6372985"/>
            <a:ext cx="11117373" cy="420754"/>
          </a:xfrm>
          <a:prstGeom prst="rect">
            <a:avLst/>
          </a:prstGeom>
        </p:spPr>
        <p:txBody>
          <a:bodyPr wrap="square" lIns="91416" tIns="45719" rIns="91416" bIns="45719">
            <a:spAutoFit/>
          </a:bodyPr>
          <a:lstStyle/>
          <a:p>
            <a:pPr marL="0" marR="0" lvl="0" indent="0" algn="l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Fraile-Ribot</a:t>
            </a: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P, et al. </a:t>
            </a:r>
            <a:r>
              <a:rPr kumimoji="0" lang="en-US" sz="1067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JAC </a:t>
            </a: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2018;73:658-663; </a:t>
            </a:r>
            <a:r>
              <a:rPr kumimoji="0" lang="en-US" sz="10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Haidar</a:t>
            </a: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G, et al. </a:t>
            </a:r>
            <a:r>
              <a:rPr kumimoji="0" lang="en-US" sz="1067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CID </a:t>
            </a: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2017;65:110-120; </a:t>
            </a:r>
            <a:r>
              <a:rPr kumimoji="0" lang="en-US" sz="10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Bassetti</a:t>
            </a: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M, et al. </a:t>
            </a:r>
            <a:r>
              <a:rPr kumimoji="0" lang="en-US" sz="1067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 J </a:t>
            </a:r>
            <a:r>
              <a:rPr kumimoji="0" lang="en-US" sz="1067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Antimicrob</a:t>
            </a:r>
            <a:r>
              <a:rPr kumimoji="0" lang="en-US" sz="1067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Agents </a:t>
            </a: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2019;53:408-415  </a:t>
            </a:r>
            <a:r>
              <a:rPr kumimoji="0" lang="en-US" sz="10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Tamma</a:t>
            </a: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P, et al </a:t>
            </a:r>
            <a:r>
              <a:rPr kumimoji="0" lang="en-US" sz="1067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Clin </a:t>
            </a:r>
            <a:r>
              <a:rPr kumimoji="0" lang="en-US" sz="1067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Infec</a:t>
            </a:r>
            <a:r>
              <a:rPr kumimoji="0" lang="en-US" sz="1067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 Dis </a:t>
            </a: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 73(11):e4599;Diaz-Canestro M, et al. </a:t>
            </a:r>
            <a:r>
              <a:rPr kumimoji="0" lang="en-US" sz="1067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Eur J Clin Micro Infect Dis </a:t>
            </a: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2018;37:2191 </a:t>
            </a:r>
          </a:p>
        </p:txBody>
      </p:sp>
      <p:pic>
        <p:nvPicPr>
          <p:cNvPr id="5122" name="Picture 2" descr="Infectious Diseases | Dept of Medicine | University of Pittsburgh">
            <a:extLst>
              <a:ext uri="{FF2B5EF4-FFF2-40B4-BE49-F238E27FC236}">
                <a16:creationId xmlns:a16="http://schemas.microsoft.com/office/drawing/2014/main" id="{4B5EACB4-4AA6-47CD-AEB0-377A6EB6B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1215" y="158340"/>
            <a:ext cx="1122426" cy="140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A62A10-8D11-490E-8B92-83CDBFD98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611" y="241589"/>
            <a:ext cx="3137604" cy="1016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723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02AEC-F939-4E5A-8DBA-249139C78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Mechanisms of </a:t>
            </a:r>
            <a:r>
              <a:rPr lang="en-US" dirty="0" err="1"/>
              <a:t>Ceftolozane</a:t>
            </a:r>
            <a:r>
              <a:rPr lang="en-US" dirty="0"/>
              <a:t>-tazobactam resistance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68C5A-8519-4057-AB03-BCE872D55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913" y="1354630"/>
            <a:ext cx="11542144" cy="3778812"/>
          </a:xfrm>
        </p:spPr>
        <p:txBody>
          <a:bodyPr/>
          <a:lstStyle/>
          <a:p>
            <a:r>
              <a:rPr lang="en-US" dirty="0"/>
              <a:t>Resistance is primarily mediated by mutations in </a:t>
            </a:r>
            <a:r>
              <a:rPr lang="en-US" i="1" dirty="0"/>
              <a:t>Pseudomonas-</a:t>
            </a:r>
            <a:r>
              <a:rPr lang="en-US" dirty="0"/>
              <a:t>derived cephalosporinase (PDC)</a:t>
            </a:r>
          </a:p>
          <a:p>
            <a:pPr lvl="1"/>
            <a:r>
              <a:rPr lang="en-US" dirty="0"/>
              <a:t>Mutations include those within </a:t>
            </a:r>
            <a:r>
              <a:rPr lang="el-GR" dirty="0">
                <a:solidFill>
                  <a:prstClr val="black"/>
                </a:solidFill>
              </a:rPr>
              <a:t>Ω</a:t>
            </a:r>
            <a:r>
              <a:rPr lang="en-US" dirty="0">
                <a:solidFill>
                  <a:prstClr val="black"/>
                </a:solidFill>
              </a:rPr>
              <a:t>-loop and residues that interact with it </a:t>
            </a: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FF7B532-E912-49D7-A4D1-FBDB44DB5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671" y="2612731"/>
            <a:ext cx="5283200" cy="1460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E430F1-729A-4D0D-84E3-9B0D1A041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3734" y="2699720"/>
            <a:ext cx="4278694" cy="36734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E42707B-FBAD-4FDD-89DF-9268F5834D0E}"/>
              </a:ext>
            </a:extLst>
          </p:cNvPr>
          <p:cNvSpPr/>
          <p:nvPr/>
        </p:nvSpPr>
        <p:spPr>
          <a:xfrm>
            <a:off x="949572" y="3786996"/>
            <a:ext cx="5380299" cy="2857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C187485-EAD0-4D82-8EBF-0AC6207FC18A}"/>
              </a:ext>
            </a:extLst>
          </p:cNvPr>
          <p:cNvGraphicFramePr>
            <a:graphicFrameLocks noGrp="1"/>
          </p:cNvGraphicFramePr>
          <p:nvPr/>
        </p:nvGraphicFramePr>
        <p:xfrm>
          <a:off x="416943" y="3796735"/>
          <a:ext cx="6033699" cy="259588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384060">
                  <a:extLst>
                    <a:ext uri="{9D8B030D-6E8A-4147-A177-3AD203B41FA5}">
                      <a16:colId xmlns:a16="http://schemas.microsoft.com/office/drawing/2014/main" val="3912828131"/>
                    </a:ext>
                  </a:extLst>
                </a:gridCol>
                <a:gridCol w="2406770">
                  <a:extLst>
                    <a:ext uri="{9D8B030D-6E8A-4147-A177-3AD203B41FA5}">
                      <a16:colId xmlns:a16="http://schemas.microsoft.com/office/drawing/2014/main" val="3634575077"/>
                    </a:ext>
                  </a:extLst>
                </a:gridCol>
                <a:gridCol w="2242869">
                  <a:extLst>
                    <a:ext uri="{9D8B030D-6E8A-4147-A177-3AD203B41FA5}">
                      <a16:colId xmlns:a16="http://schemas.microsoft.com/office/drawing/2014/main" val="25059270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Strain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PDC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C/T MIC (mg/L)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81263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PAO1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Wild-type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≤0.5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2176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PAO1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pUCPAmpC</a:t>
                      </a:r>
                      <a:r>
                        <a:rPr lang="en-US" baseline="-25000" dirty="0"/>
                        <a:t>G183K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87217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PAO1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pUCPAmpC</a:t>
                      </a:r>
                      <a:r>
                        <a:rPr lang="en-US" baseline="-25000" dirty="0"/>
                        <a:t>F147L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378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PAO1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pUCPAmpC</a:t>
                      </a:r>
                      <a:r>
                        <a:rPr lang="en-US" baseline="-25000" dirty="0"/>
                        <a:t>T96I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83240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PAO1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pUCPAmpC</a:t>
                      </a:r>
                      <a:r>
                        <a:rPr lang="en-US" baseline="-25000" dirty="0"/>
                        <a:t>delG229-E247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2038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PAO1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pUCPAmpC</a:t>
                      </a:r>
                      <a:r>
                        <a:rPr lang="en-US" baseline="-25000" dirty="0"/>
                        <a:t>E247K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7144949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1608D925-4E8F-4C8E-A5E0-60CC9076B43C}"/>
              </a:ext>
            </a:extLst>
          </p:cNvPr>
          <p:cNvSpPr/>
          <p:nvPr/>
        </p:nvSpPr>
        <p:spPr>
          <a:xfrm>
            <a:off x="125055" y="6478532"/>
            <a:ext cx="11117373" cy="256543"/>
          </a:xfrm>
          <a:prstGeom prst="rect">
            <a:avLst/>
          </a:prstGeom>
        </p:spPr>
        <p:txBody>
          <a:bodyPr wrap="square" lIns="91416" tIns="45719" rIns="91416" bIns="45719">
            <a:spAutoFit/>
          </a:bodyPr>
          <a:lstStyle/>
          <a:p>
            <a:pPr marL="0" marR="0" lvl="0" indent="0" algn="l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Fraile-Ribot</a:t>
            </a: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P, et al. </a:t>
            </a:r>
            <a:r>
              <a:rPr kumimoji="0" lang="en-US" sz="1067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JAC </a:t>
            </a: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2018;73:658-663; </a:t>
            </a:r>
            <a:r>
              <a:rPr kumimoji="0" lang="en-US" sz="10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Fraile-Ribot</a:t>
            </a: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P, et al. </a:t>
            </a:r>
            <a:r>
              <a:rPr kumimoji="0" lang="en-US" sz="1067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AAC </a:t>
            </a: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2020;64(2):e02165-19</a:t>
            </a:r>
          </a:p>
        </p:txBody>
      </p:sp>
    </p:spTree>
    <p:extLst>
      <p:ext uri="{BB962C8B-B14F-4D97-AF65-F5344CB8AC3E}">
        <p14:creationId xmlns:p14="http://schemas.microsoft.com/office/powerpoint/2010/main" val="4144370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bigail Rubio: Changing the Medical School Oath to Address Racism - Salud  America">
            <a:extLst>
              <a:ext uri="{FF2B5EF4-FFF2-40B4-BE49-F238E27FC236}">
                <a16:creationId xmlns:a16="http://schemas.microsoft.com/office/drawing/2014/main" id="{B84A2081-5373-44A0-981B-6B73B9F92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985" y="237216"/>
            <a:ext cx="2168903" cy="127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813" y="274638"/>
            <a:ext cx="10292856" cy="891111"/>
          </a:xfrm>
        </p:spPr>
        <p:txBody>
          <a:bodyPr/>
          <a:lstStyle/>
          <a:p>
            <a:r>
              <a:rPr lang="en-US" dirty="0"/>
              <a:t>Collateral effects of C/T resistance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518" y="1268866"/>
            <a:ext cx="7304442" cy="3778812"/>
          </a:xfrm>
        </p:spPr>
        <p:txBody>
          <a:bodyPr/>
          <a:lstStyle/>
          <a:p>
            <a:r>
              <a:rPr lang="en-US" dirty="0"/>
              <a:t>Paired isolates were tested from 23 patients who developed C/T resistant </a:t>
            </a:r>
            <a:r>
              <a:rPr lang="en-US" i="1" dirty="0"/>
              <a:t>P. aeruginosa</a:t>
            </a:r>
          </a:p>
          <a:p>
            <a:pPr lvl="1"/>
            <a:r>
              <a:rPr lang="en-US" dirty="0"/>
              <a:t>Median = 20 days of exposure (range: 4 – 53)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0959" y="237217"/>
            <a:ext cx="3246401" cy="1270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6AEE567-41B8-42AF-B829-E273691D47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542" y="6550223"/>
            <a:ext cx="68344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 defTabSz="1218930">
              <a:defRPr/>
            </a:pPr>
            <a:r>
              <a:rPr lang="en-GB" sz="1400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Rubio AM, et al. </a:t>
            </a:r>
            <a:r>
              <a:rPr lang="en-GB" sz="1400" i="1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AAC </a:t>
            </a:r>
            <a:r>
              <a:rPr lang="en-GB" sz="1400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2021;65:e0084-21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2518179"/>
              </p:ext>
            </p:extLst>
          </p:nvPr>
        </p:nvGraphicFramePr>
        <p:xfrm>
          <a:off x="322043" y="2654287"/>
          <a:ext cx="11350007" cy="1875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7609">
                  <a:extLst>
                    <a:ext uri="{9D8B030D-6E8A-4147-A177-3AD203B41FA5}">
                      <a16:colId xmlns:a16="http://schemas.microsoft.com/office/drawing/2014/main" val="3120247417"/>
                    </a:ext>
                  </a:extLst>
                </a:gridCol>
                <a:gridCol w="627685">
                  <a:extLst>
                    <a:ext uri="{9D8B030D-6E8A-4147-A177-3AD203B41FA5}">
                      <a16:colId xmlns:a16="http://schemas.microsoft.com/office/drawing/2014/main" val="1906394990"/>
                    </a:ext>
                  </a:extLst>
                </a:gridCol>
                <a:gridCol w="660374">
                  <a:extLst>
                    <a:ext uri="{9D8B030D-6E8A-4147-A177-3AD203B41FA5}">
                      <a16:colId xmlns:a16="http://schemas.microsoft.com/office/drawing/2014/main" val="3724968745"/>
                    </a:ext>
                  </a:extLst>
                </a:gridCol>
                <a:gridCol w="1652037">
                  <a:extLst>
                    <a:ext uri="{9D8B030D-6E8A-4147-A177-3AD203B41FA5}">
                      <a16:colId xmlns:a16="http://schemas.microsoft.com/office/drawing/2014/main" val="253447274"/>
                    </a:ext>
                  </a:extLst>
                </a:gridCol>
                <a:gridCol w="832708">
                  <a:extLst>
                    <a:ext uri="{9D8B030D-6E8A-4147-A177-3AD203B41FA5}">
                      <a16:colId xmlns:a16="http://schemas.microsoft.com/office/drawing/2014/main" val="1504396977"/>
                    </a:ext>
                  </a:extLst>
                </a:gridCol>
                <a:gridCol w="956840">
                  <a:extLst>
                    <a:ext uri="{9D8B030D-6E8A-4147-A177-3AD203B41FA5}">
                      <a16:colId xmlns:a16="http://schemas.microsoft.com/office/drawing/2014/main" val="3064884379"/>
                    </a:ext>
                  </a:extLst>
                </a:gridCol>
                <a:gridCol w="975459">
                  <a:extLst>
                    <a:ext uri="{9D8B030D-6E8A-4147-A177-3AD203B41FA5}">
                      <a16:colId xmlns:a16="http://schemas.microsoft.com/office/drawing/2014/main" val="1178926600"/>
                    </a:ext>
                  </a:extLst>
                </a:gridCol>
                <a:gridCol w="975459">
                  <a:extLst>
                    <a:ext uri="{9D8B030D-6E8A-4147-A177-3AD203B41FA5}">
                      <a16:colId xmlns:a16="http://schemas.microsoft.com/office/drawing/2014/main" val="2743216550"/>
                    </a:ext>
                  </a:extLst>
                </a:gridCol>
                <a:gridCol w="975459">
                  <a:extLst>
                    <a:ext uri="{9D8B030D-6E8A-4147-A177-3AD203B41FA5}">
                      <a16:colId xmlns:a16="http://schemas.microsoft.com/office/drawing/2014/main" val="115776396"/>
                    </a:ext>
                  </a:extLst>
                </a:gridCol>
                <a:gridCol w="975459">
                  <a:extLst>
                    <a:ext uri="{9D8B030D-6E8A-4147-A177-3AD203B41FA5}">
                      <a16:colId xmlns:a16="http://schemas.microsoft.com/office/drawing/2014/main" val="605439843"/>
                    </a:ext>
                  </a:extLst>
                </a:gridCol>
                <a:gridCol w="975459">
                  <a:extLst>
                    <a:ext uri="{9D8B030D-6E8A-4147-A177-3AD203B41FA5}">
                      <a16:colId xmlns:a16="http://schemas.microsoft.com/office/drawing/2014/main" val="2674809225"/>
                    </a:ext>
                  </a:extLst>
                </a:gridCol>
                <a:gridCol w="975459">
                  <a:extLst>
                    <a:ext uri="{9D8B030D-6E8A-4147-A177-3AD203B41FA5}">
                      <a16:colId xmlns:a16="http://schemas.microsoft.com/office/drawing/2014/main" val="4234878788"/>
                    </a:ext>
                  </a:extLst>
                </a:gridCol>
              </a:tblGrid>
              <a:tr h="46892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Isolate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SNPs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AmpC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err="1"/>
                        <a:t>dacB</a:t>
                      </a:r>
                      <a:endParaRPr 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err="1"/>
                        <a:t>ftsI</a:t>
                      </a:r>
                      <a:endParaRPr 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/>
                        <a:t>C/T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/>
                        <a:t>CAZ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/>
                        <a:t>CZA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/>
                        <a:t>TZP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/>
                        <a:t>IMI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/>
                        <a:t>IPR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192919"/>
                  </a:ext>
                </a:extLst>
              </a:tr>
              <a:tr h="46892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PDC-5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3170951"/>
                  </a:ext>
                </a:extLst>
              </a:tr>
              <a:tr h="46892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P243S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853631"/>
                  </a:ext>
                </a:extLst>
              </a:tr>
              <a:tr h="46892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G183D, 243Gins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S257L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M460T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3125016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711210" y="4771839"/>
            <a:ext cx="93537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Resistance was primarily due to </a:t>
            </a:r>
            <a:r>
              <a:rPr lang="en-US" sz="2400" dirty="0" err="1"/>
              <a:t>AmpC</a:t>
            </a:r>
            <a:r>
              <a:rPr lang="en-US" sz="2400" dirty="0"/>
              <a:t> mutations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Mutations in </a:t>
            </a:r>
            <a:r>
              <a:rPr lang="en-US" sz="2400" i="1" dirty="0" err="1"/>
              <a:t>ampR</a:t>
            </a:r>
            <a:r>
              <a:rPr lang="en-US" sz="2400" i="1" dirty="0"/>
              <a:t>, </a:t>
            </a:r>
            <a:r>
              <a:rPr lang="en-US" sz="2400" i="1" dirty="0" err="1"/>
              <a:t>ampD</a:t>
            </a:r>
            <a:r>
              <a:rPr lang="en-US" sz="2400" i="1" dirty="0"/>
              <a:t>, </a:t>
            </a:r>
            <a:r>
              <a:rPr lang="en-US" sz="2400" dirty="0"/>
              <a:t>and </a:t>
            </a:r>
            <a:r>
              <a:rPr lang="en-US" sz="2400" i="1" dirty="0" err="1"/>
              <a:t>dacB</a:t>
            </a:r>
            <a:r>
              <a:rPr lang="en-US" sz="2400" i="1" dirty="0"/>
              <a:t> </a:t>
            </a:r>
            <a:r>
              <a:rPr lang="en-US" sz="2400" dirty="0"/>
              <a:t>played a complimentary role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PBP3 (</a:t>
            </a:r>
            <a:r>
              <a:rPr lang="en-US" sz="2400" i="1" dirty="0" err="1"/>
              <a:t>ftsI</a:t>
            </a:r>
            <a:r>
              <a:rPr lang="en-US" sz="2400" dirty="0"/>
              <a:t>) mutations (R504C) were identified in 21% of isolate pairs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Cross-resistance to </a:t>
            </a:r>
            <a:r>
              <a:rPr lang="en-US" sz="2400" dirty="0" err="1"/>
              <a:t>ceftazidime</a:t>
            </a:r>
            <a:r>
              <a:rPr lang="en-US" sz="2400" dirty="0"/>
              <a:t>-avibactam was common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71657" y="2317228"/>
            <a:ext cx="4728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Minimum inhibitory concentrations (mg/L)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8CFFBF-974B-7147-BC56-61E9705BC4BF}"/>
              </a:ext>
            </a:extLst>
          </p:cNvPr>
          <p:cNvSpPr txBox="1"/>
          <p:nvPr/>
        </p:nvSpPr>
        <p:spPr>
          <a:xfrm>
            <a:off x="0" y="6334780"/>
            <a:ext cx="8386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C/T = </a:t>
            </a:r>
            <a:r>
              <a:rPr lang="en-US" sz="1400" dirty="0" err="1"/>
              <a:t>Ceftolozane</a:t>
            </a:r>
            <a:r>
              <a:rPr lang="en-US" sz="1400" dirty="0"/>
              <a:t>/tazobactam; CAZ = Ceftazidime; CZA = Ceftazidime-avibactam; TZP = Piperacillin/tazobactam; IMI = Imipenem; IPR = Imipenem-</a:t>
            </a:r>
            <a:r>
              <a:rPr lang="en-US" sz="1400" dirty="0" err="1"/>
              <a:t>relebactam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2739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257" y="2781296"/>
            <a:ext cx="5909837" cy="34526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87913" y="5376321"/>
            <a:ext cx="61770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30"/>
            <a:r>
              <a:rPr lang="en-US" sz="2400" b="1" dirty="0">
                <a:solidFill>
                  <a:schemeClr val="accent5"/>
                </a:solidFill>
                <a:latin typeface="Calibri"/>
              </a:rPr>
              <a:t>79% of C/T resistant isolates were susceptible to </a:t>
            </a:r>
            <a:r>
              <a:rPr lang="en-US" sz="2400" b="1" dirty="0" err="1">
                <a:solidFill>
                  <a:schemeClr val="accent5"/>
                </a:solidFill>
                <a:latin typeface="Calibri"/>
              </a:rPr>
              <a:t>imipenem-relebactam</a:t>
            </a:r>
            <a:endParaRPr lang="en-US" sz="2400" b="1" dirty="0">
              <a:solidFill>
                <a:schemeClr val="accent5"/>
              </a:solidFill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AEE567-41B8-42AF-B829-E273691D47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542" y="6550223"/>
            <a:ext cx="68344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 defTabSz="1218930">
              <a:defRPr/>
            </a:pPr>
            <a:r>
              <a:rPr lang="en-GB" sz="1400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Rubio AM, et al. </a:t>
            </a:r>
            <a:r>
              <a:rPr lang="en-GB" sz="1400" i="1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AAC </a:t>
            </a:r>
            <a:r>
              <a:rPr lang="en-GB" sz="1400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2021;65:e0084-21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89105" y="2956803"/>
            <a:ext cx="50550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Comparing median MICs against baseline and post-treatment isolates w/ </a:t>
            </a:r>
            <a:r>
              <a:rPr lang="en-US" b="1" dirty="0" err="1"/>
              <a:t>AmpC</a:t>
            </a:r>
            <a:r>
              <a:rPr lang="en-US" b="1" dirty="0"/>
              <a:t> mutations: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C/T MICs </a:t>
            </a:r>
            <a:r>
              <a:rPr lang="en-US" b="1" dirty="0">
                <a:solidFill>
                  <a:srgbClr val="FF0000"/>
                </a:solidFill>
              </a:rPr>
              <a:t>increased by 64-fold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CZA MICs </a:t>
            </a:r>
            <a:r>
              <a:rPr lang="en-US" b="1" dirty="0">
                <a:solidFill>
                  <a:srgbClr val="FF0000"/>
                </a:solidFill>
              </a:rPr>
              <a:t>increased by 16-fold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/>
              <a:t>Imipenem</a:t>
            </a:r>
            <a:r>
              <a:rPr lang="en-US" b="1" dirty="0"/>
              <a:t> MICs </a:t>
            </a:r>
            <a:r>
              <a:rPr lang="en-US" b="1" dirty="0">
                <a:solidFill>
                  <a:srgbClr val="00B050"/>
                </a:solidFill>
              </a:rPr>
              <a:t>decreased by 8-fold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Pip/</a:t>
            </a:r>
            <a:r>
              <a:rPr lang="en-US" b="1" dirty="0" err="1"/>
              <a:t>tazo</a:t>
            </a:r>
            <a:r>
              <a:rPr lang="en-US" b="1" dirty="0"/>
              <a:t> MICs </a:t>
            </a:r>
            <a:r>
              <a:rPr lang="en-US" b="1" dirty="0">
                <a:solidFill>
                  <a:srgbClr val="00B050"/>
                </a:solidFill>
              </a:rPr>
              <a:t>decreased by 4-fold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/>
              <a:t>Imipenem-relebactam</a:t>
            </a:r>
            <a:r>
              <a:rPr lang="en-US" b="1" dirty="0"/>
              <a:t> MICs </a:t>
            </a:r>
            <a:r>
              <a:rPr lang="en-US" b="1" dirty="0">
                <a:solidFill>
                  <a:srgbClr val="00B050"/>
                </a:solidFill>
              </a:rPr>
              <a:t>decreased by 2-fold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76518" y="1268866"/>
            <a:ext cx="7304442" cy="3778812"/>
          </a:xfrm>
        </p:spPr>
        <p:txBody>
          <a:bodyPr/>
          <a:lstStyle/>
          <a:p>
            <a:r>
              <a:rPr lang="en-US" dirty="0"/>
              <a:t>Paired isolates were tested from 23 patients who developed C/T resistant </a:t>
            </a:r>
            <a:r>
              <a:rPr lang="en-US" i="1" dirty="0"/>
              <a:t>P. aeruginosa</a:t>
            </a:r>
          </a:p>
          <a:p>
            <a:pPr lvl="1"/>
            <a:r>
              <a:rPr lang="en-US" dirty="0"/>
              <a:t>Median = 20 days of exposure (range: 4 – 53)</a:t>
            </a:r>
          </a:p>
        </p:txBody>
      </p:sp>
      <p:pic>
        <p:nvPicPr>
          <p:cNvPr id="12" name="Picture 2" descr="Abigail Rubio: Changing the Medical School Oath to Address Racism - Salud  America">
            <a:extLst>
              <a:ext uri="{FF2B5EF4-FFF2-40B4-BE49-F238E27FC236}">
                <a16:creationId xmlns:a16="http://schemas.microsoft.com/office/drawing/2014/main" id="{7102E0C5-089B-4F02-8A79-68A4F683B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985" y="237216"/>
            <a:ext cx="2168903" cy="127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9526017-AB59-4863-B640-69AB0C72E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813" y="274638"/>
            <a:ext cx="10292856" cy="891111"/>
          </a:xfrm>
        </p:spPr>
        <p:txBody>
          <a:bodyPr/>
          <a:lstStyle/>
          <a:p>
            <a:r>
              <a:rPr lang="en-US" dirty="0"/>
              <a:t>Collateral effects of C/T resistance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B639E58-5D16-4B6E-AF17-C30C2E5137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0959" y="237217"/>
            <a:ext cx="3246401" cy="1270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24310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9E277-2302-4B4E-8870-0F8B4C6C7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571" y="274638"/>
            <a:ext cx="10635703" cy="891111"/>
          </a:xfrm>
        </p:spPr>
        <p:txBody>
          <a:bodyPr>
            <a:noAutofit/>
          </a:bodyPr>
          <a:lstStyle/>
          <a:p>
            <a:r>
              <a:rPr lang="en-US" sz="3200" dirty="0"/>
              <a:t>PDC mutations lead to cross-resistance to ceftazidime-avibactam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04E46-4774-480B-936D-358B5C9245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326" y="1328468"/>
            <a:ext cx="6819877" cy="3934370"/>
          </a:xfrm>
        </p:spPr>
        <p:txBody>
          <a:bodyPr/>
          <a:lstStyle/>
          <a:p>
            <a:r>
              <a:rPr lang="en-US" dirty="0"/>
              <a:t>Enzyme-kinetic studies show an increased catalytic efficiency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9A10A3-36F5-42B6-87B5-5D5D31EB3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7204" y="1328468"/>
            <a:ext cx="4564182" cy="2749849"/>
          </a:xfrm>
          <a:prstGeom prst="rect">
            <a:avLst/>
          </a:prstGeom>
        </p:spPr>
      </p:pic>
      <p:graphicFrame>
        <p:nvGraphicFramePr>
          <p:cNvPr id="5" name="Table 9">
            <a:extLst>
              <a:ext uri="{FF2B5EF4-FFF2-40B4-BE49-F238E27FC236}">
                <a16:creationId xmlns:a16="http://schemas.microsoft.com/office/drawing/2014/main" id="{C5C81609-DCA6-48CB-8730-85AF46327268}"/>
              </a:ext>
            </a:extLst>
          </p:cNvPr>
          <p:cNvGraphicFramePr>
            <a:graphicFrameLocks/>
          </p:cNvGraphicFramePr>
          <p:nvPr/>
        </p:nvGraphicFramePr>
        <p:xfrm>
          <a:off x="700847" y="2718422"/>
          <a:ext cx="4286268" cy="3803148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428756">
                  <a:extLst>
                    <a:ext uri="{9D8B030D-6E8A-4147-A177-3AD203B41FA5}">
                      <a16:colId xmlns:a16="http://schemas.microsoft.com/office/drawing/2014/main" val="4104335613"/>
                    </a:ext>
                  </a:extLst>
                </a:gridCol>
                <a:gridCol w="1428756">
                  <a:extLst>
                    <a:ext uri="{9D8B030D-6E8A-4147-A177-3AD203B41FA5}">
                      <a16:colId xmlns:a16="http://schemas.microsoft.com/office/drawing/2014/main" val="1357793765"/>
                    </a:ext>
                  </a:extLst>
                </a:gridCol>
                <a:gridCol w="1428756">
                  <a:extLst>
                    <a:ext uri="{9D8B030D-6E8A-4147-A177-3AD203B41FA5}">
                      <a16:colId xmlns:a16="http://schemas.microsoft.com/office/drawing/2014/main" val="2902262095"/>
                    </a:ext>
                  </a:extLst>
                </a:gridCol>
              </a:tblGrid>
              <a:tr h="588513">
                <a:tc>
                  <a:txBody>
                    <a:bodyPr/>
                    <a:lstStyle/>
                    <a:p>
                      <a:r>
                        <a:rPr lang="en-US" dirty="0"/>
                        <a:t>PDC variant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Ceftolozane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Ceftazidime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64230034"/>
                  </a:ext>
                </a:extLst>
              </a:tr>
              <a:tr h="642927">
                <a:tc>
                  <a:txBody>
                    <a:bodyPr/>
                    <a:lstStyle/>
                    <a:p>
                      <a:r>
                        <a:rPr lang="en-US" dirty="0"/>
                        <a:t>Wild-type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4623590"/>
                  </a:ext>
                </a:extLst>
              </a:tr>
              <a:tr h="642927">
                <a:tc>
                  <a:txBody>
                    <a:bodyPr/>
                    <a:lstStyle/>
                    <a:p>
                      <a:r>
                        <a:rPr lang="en-US" dirty="0"/>
                        <a:t>T96I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16.6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0104428"/>
                  </a:ext>
                </a:extLst>
              </a:tr>
              <a:tr h="642927">
                <a:tc>
                  <a:txBody>
                    <a:bodyPr/>
                    <a:lstStyle/>
                    <a:p>
                      <a:r>
                        <a:rPr lang="en-US" dirty="0"/>
                        <a:t>G183D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31.2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10.3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7543167"/>
                  </a:ext>
                </a:extLst>
              </a:tr>
              <a:tr h="642927">
                <a:tc>
                  <a:txBody>
                    <a:bodyPr/>
                    <a:lstStyle/>
                    <a:p>
                      <a:r>
                        <a:rPr lang="en-US" dirty="0"/>
                        <a:t>E247K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83.7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47.2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9776161"/>
                  </a:ext>
                </a:extLst>
              </a:tr>
              <a:tr h="642927">
                <a:tc>
                  <a:txBody>
                    <a:bodyPr/>
                    <a:lstStyle/>
                    <a:p>
                      <a:r>
                        <a:rPr lang="el-GR" dirty="0"/>
                        <a:t>Δ</a:t>
                      </a:r>
                      <a:r>
                        <a:rPr lang="en-US" dirty="0"/>
                        <a:t>G229-E247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10.1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324060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5D54B05-AD5A-487C-B852-372AD6ED10EB}"/>
              </a:ext>
            </a:extLst>
          </p:cNvPr>
          <p:cNvSpPr txBox="1"/>
          <p:nvPr/>
        </p:nvSpPr>
        <p:spPr>
          <a:xfrm>
            <a:off x="5570523" y="4478008"/>
            <a:ext cx="62541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PDC mutations also reduce the affinity for  avibactam!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Based on impact on C/T MICs and kinetics: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WT&lt;G183D &lt;delG229-E247 = T96I &lt;E247K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44D232-51D0-41DD-93D4-55916CCEF3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542" y="6550223"/>
            <a:ext cx="68344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r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" charset="0"/>
                <a:cs typeface="Arial" charset="0"/>
              </a:rPr>
              <a:t>Slater CL, et al. 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" charset="0"/>
                <a:cs typeface="Arial" charset="0"/>
              </a:rPr>
              <a:t>AAC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" charset="0"/>
                <a:cs typeface="Arial" charset="0"/>
              </a:rPr>
              <a:t>2020;64(9):e00894-20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DEEA4F-4256-4DBA-B320-ECBF5D34098F}"/>
              </a:ext>
            </a:extLst>
          </p:cNvPr>
          <p:cNvSpPr txBox="1"/>
          <p:nvPr/>
        </p:nvSpPr>
        <p:spPr>
          <a:xfrm>
            <a:off x="733834" y="2256757"/>
            <a:ext cx="4836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Mean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</a:t>
            </a:r>
            <a:r>
              <a:rPr kumimoji="0" lang="en-US" sz="2400" b="0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/K</a:t>
            </a:r>
            <a:r>
              <a:rPr kumimoji="0" lang="en-US" sz="24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fold-change</a:t>
            </a:r>
            <a:r>
              <a:rPr kumimoji="0" lang="en-US" sz="24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988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063" y="1484025"/>
            <a:ext cx="11458011" cy="4857397"/>
          </a:xfrm>
        </p:spPr>
        <p:txBody>
          <a:bodyPr>
            <a:normAutofit/>
          </a:bodyPr>
          <a:lstStyle/>
          <a:p>
            <a:r>
              <a:rPr lang="en-US" dirty="0"/>
              <a:t>Brief review of how </a:t>
            </a:r>
            <a:r>
              <a:rPr lang="en-US" i="1" dirty="0"/>
              <a:t>P. aeruginosa </a:t>
            </a:r>
            <a:r>
              <a:rPr lang="en-US" dirty="0"/>
              <a:t>evade killing by </a:t>
            </a:r>
            <a:r>
              <a:rPr lang="el-GR" dirty="0"/>
              <a:t>β</a:t>
            </a:r>
            <a:r>
              <a:rPr lang="en-US" dirty="0"/>
              <a:t>-lactam antibiotics</a:t>
            </a:r>
          </a:p>
          <a:p>
            <a:pPr lvl="1"/>
            <a:r>
              <a:rPr lang="en-US" dirty="0"/>
              <a:t>How well do the newest </a:t>
            </a:r>
            <a:r>
              <a:rPr lang="el-GR" dirty="0"/>
              <a:t>β</a:t>
            </a:r>
            <a:r>
              <a:rPr lang="en-US" dirty="0"/>
              <a:t>-lactams expand our armamentarium?</a:t>
            </a:r>
          </a:p>
          <a:p>
            <a:endParaRPr lang="en-US" dirty="0"/>
          </a:p>
          <a:p>
            <a:r>
              <a:rPr lang="en-US" dirty="0"/>
              <a:t>Emerging phenotypes with interesting genotypes clinicians need to know</a:t>
            </a:r>
          </a:p>
          <a:p>
            <a:pPr lvl="1"/>
            <a:r>
              <a:rPr lang="en-US" dirty="0"/>
              <a:t>Cross-resistance and collateral susceptibility mechanisms that impact patient care </a:t>
            </a:r>
          </a:p>
          <a:p>
            <a:endParaRPr lang="en-US" dirty="0"/>
          </a:p>
          <a:p>
            <a:r>
              <a:rPr lang="en-US" dirty="0"/>
              <a:t>Looking forward – what is the preferred agent for MDR </a:t>
            </a:r>
            <a:r>
              <a:rPr lang="en-US" i="1" dirty="0"/>
              <a:t>P. aeruginosa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Is one new agent better than another?</a:t>
            </a:r>
          </a:p>
          <a:p>
            <a:pPr lvl="1"/>
            <a:r>
              <a:rPr lang="en-US" dirty="0"/>
              <a:t>Do we need to be more aggressive in using newer </a:t>
            </a:r>
            <a:r>
              <a:rPr lang="el-GR" dirty="0"/>
              <a:t>β</a:t>
            </a:r>
            <a:r>
              <a:rPr lang="en-US" dirty="0"/>
              <a:t>-lactams?</a:t>
            </a:r>
          </a:p>
        </p:txBody>
      </p:sp>
    </p:spTree>
    <p:extLst>
      <p:ext uri="{BB962C8B-B14F-4D97-AF65-F5344CB8AC3E}">
        <p14:creationId xmlns:p14="http://schemas.microsoft.com/office/powerpoint/2010/main" val="6220205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then 2020 went from bad to worse…..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377" y="1468354"/>
            <a:ext cx="5876925" cy="1866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FDA Logo Policy | F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062" y="1807226"/>
            <a:ext cx="4979106" cy="118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2904" y="3808592"/>
            <a:ext cx="7767597" cy="226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1743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D263E-C45B-4BA5-A4EE-3A1227891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1: Ceftazidime-avibactam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308AA-6C96-4EFC-91B4-EF67F640F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462" y="1361282"/>
            <a:ext cx="10584337" cy="5222080"/>
          </a:xfrm>
        </p:spPr>
        <p:txBody>
          <a:bodyPr>
            <a:normAutofit/>
          </a:bodyPr>
          <a:lstStyle/>
          <a:p>
            <a:r>
              <a:rPr lang="en-US" sz="2400" dirty="0"/>
              <a:t>Prioritized for MDR </a:t>
            </a:r>
            <a:r>
              <a:rPr lang="en-US" sz="2400" i="1" dirty="0"/>
              <a:t>P. aeruginosa </a:t>
            </a:r>
            <a:r>
              <a:rPr lang="en-US" sz="2400" dirty="0"/>
              <a:t>after C/T shortage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Not always better than ceftazidime alone = must check the MICs</a:t>
            </a:r>
          </a:p>
        </p:txBody>
      </p:sp>
      <p:pic>
        <p:nvPicPr>
          <p:cNvPr id="4" name="Picture 2" descr="63 Squeezed Balloon Illustrations &amp;amp; Clip Art - iStock">
            <a:extLst>
              <a:ext uri="{FF2B5EF4-FFF2-40B4-BE49-F238E27FC236}">
                <a16:creationId xmlns:a16="http://schemas.microsoft.com/office/drawing/2014/main" id="{4831E842-13D9-442C-8735-616216F08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837" y="470172"/>
            <a:ext cx="2469291" cy="251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preview">
            <a:extLst>
              <a:ext uri="{FF2B5EF4-FFF2-40B4-BE49-F238E27FC236}">
                <a16:creationId xmlns:a16="http://schemas.microsoft.com/office/drawing/2014/main" id="{79CA409B-7667-4AC0-B9DF-B0F1BEF54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63" y="1810543"/>
            <a:ext cx="5804189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D325C8F-4138-454C-8FBC-CA3B6D25E202}"/>
              </a:ext>
            </a:extLst>
          </p:cNvPr>
          <p:cNvCxnSpPr>
            <a:cxnSpLocks/>
          </p:cNvCxnSpPr>
          <p:nvPr/>
        </p:nvCxnSpPr>
        <p:spPr>
          <a:xfrm flipV="1">
            <a:off x="3377045" y="1810543"/>
            <a:ext cx="0" cy="2636766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29B5F31-96A5-4C80-A216-62E4E45771C0}"/>
              </a:ext>
            </a:extLst>
          </p:cNvPr>
          <p:cNvSpPr txBox="1"/>
          <p:nvPr/>
        </p:nvSpPr>
        <p:spPr>
          <a:xfrm>
            <a:off x="2926875" y="1810543"/>
            <a:ext cx="363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S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CD1D0D10-1442-4504-8839-75CAF31731A0}"/>
              </a:ext>
            </a:extLst>
          </p:cNvPr>
          <p:cNvSpPr/>
          <p:nvPr/>
        </p:nvSpPr>
        <p:spPr>
          <a:xfrm rot="10800000">
            <a:off x="2675055" y="1902756"/>
            <a:ext cx="268007" cy="215684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0C1615-15F4-4DB2-A1D1-5BC5D321C7E0}"/>
              </a:ext>
            </a:extLst>
          </p:cNvPr>
          <p:cNvSpPr txBox="1"/>
          <p:nvPr/>
        </p:nvSpPr>
        <p:spPr>
          <a:xfrm>
            <a:off x="3561840" y="1810543"/>
            <a:ext cx="36368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38DBA373-0090-4CCE-9D87-F64BE4A62B93}"/>
              </a:ext>
            </a:extLst>
          </p:cNvPr>
          <p:cNvSpPr/>
          <p:nvPr/>
        </p:nvSpPr>
        <p:spPr>
          <a:xfrm>
            <a:off x="3863332" y="1902756"/>
            <a:ext cx="268007" cy="21568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5284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D263E-C45B-4BA5-A4EE-3A1227891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1: Ceftazidime-avibactam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308AA-6C96-4EFC-91B4-EF67F640F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462" y="1361282"/>
            <a:ext cx="11109461" cy="4779745"/>
          </a:xfrm>
        </p:spPr>
        <p:txBody>
          <a:bodyPr>
            <a:normAutofit/>
          </a:bodyPr>
          <a:lstStyle/>
          <a:p>
            <a:r>
              <a:rPr lang="en-US" sz="2400" dirty="0"/>
              <a:t>In our early experience rates of emergent resistance were very high!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64 y/o male w/ S. mitis endocarditis s/p MVR. Post-op c/w MDR </a:t>
            </a:r>
            <a:r>
              <a:rPr lang="en-US" sz="2400" i="1" dirty="0"/>
              <a:t>P. aeruginosa </a:t>
            </a:r>
            <a:r>
              <a:rPr lang="en-US" sz="2400" dirty="0"/>
              <a:t>VAP 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2" descr="63 Squeezed Balloon Illustrations &amp;amp; Clip Art - iStock">
            <a:extLst>
              <a:ext uri="{FF2B5EF4-FFF2-40B4-BE49-F238E27FC236}">
                <a16:creationId xmlns:a16="http://schemas.microsoft.com/office/drawing/2014/main" id="{4831E842-13D9-442C-8735-616216F08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624" y="274638"/>
            <a:ext cx="2019300" cy="205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9A29C4-4E4F-4170-A484-3EE5932CB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5406" y="3429521"/>
            <a:ext cx="4008728" cy="21331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0D112B-BAF5-42D2-A4D8-C8F9CCBBEA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4933" y="3530274"/>
            <a:ext cx="4103052" cy="21331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9342F6-679B-490F-9C64-E642C267536D}"/>
              </a:ext>
            </a:extLst>
          </p:cNvPr>
          <p:cNvSpPr txBox="1"/>
          <p:nvPr/>
        </p:nvSpPr>
        <p:spPr>
          <a:xfrm>
            <a:off x="2545566" y="5571698"/>
            <a:ext cx="2224088" cy="733663"/>
          </a:xfrm>
          <a:prstGeom prst="rightArrow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Mero x 11 days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470394-4B7B-4350-ADEE-6F76545FDF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91" y="3434020"/>
            <a:ext cx="4036015" cy="21331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826127-C5C3-43C4-BC66-04A78C6C3943}"/>
              </a:ext>
            </a:extLst>
          </p:cNvPr>
          <p:cNvSpPr txBox="1"/>
          <p:nvPr/>
        </p:nvSpPr>
        <p:spPr>
          <a:xfrm>
            <a:off x="6469866" y="5576731"/>
            <a:ext cx="2224088" cy="733663"/>
          </a:xfrm>
          <a:prstGeom prst="rightArrow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CZA x 12 days</a:t>
            </a:r>
          </a:p>
        </p:txBody>
      </p:sp>
    </p:spTree>
    <p:extLst>
      <p:ext uri="{BB962C8B-B14F-4D97-AF65-F5344CB8AC3E}">
        <p14:creationId xmlns:p14="http://schemas.microsoft.com/office/powerpoint/2010/main" val="270274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D263E-C45B-4BA5-A4EE-3A1227891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Ceftazidime-avibactam resistance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308AA-6C96-4EFC-91B4-EF67F640F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462" y="1361282"/>
            <a:ext cx="11109461" cy="4779745"/>
          </a:xfrm>
        </p:spPr>
        <p:txBody>
          <a:bodyPr>
            <a:normAutofit/>
          </a:bodyPr>
          <a:lstStyle/>
          <a:p>
            <a:r>
              <a:rPr lang="en-US" sz="2400" dirty="0"/>
              <a:t>In our early experience rates of emergent resistance were very high!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64 y/o male w/ S. mitis endocarditis s/p MVR. Post-op c/w MDR </a:t>
            </a:r>
            <a:r>
              <a:rPr lang="en-US" sz="2400" i="1" dirty="0"/>
              <a:t>P. aeruginosa </a:t>
            </a:r>
            <a:r>
              <a:rPr lang="en-US" sz="2400" dirty="0"/>
              <a:t>VAP 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2" descr="63 Squeezed Balloon Illustrations &amp;amp; Clip Art - iStock">
            <a:extLst>
              <a:ext uri="{FF2B5EF4-FFF2-40B4-BE49-F238E27FC236}">
                <a16:creationId xmlns:a16="http://schemas.microsoft.com/office/drawing/2014/main" id="{4831E842-13D9-442C-8735-616216F08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624" y="274638"/>
            <a:ext cx="2019300" cy="205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73C9717-94D5-44C5-A8F9-D49970795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9511368"/>
              </p:ext>
            </p:extLst>
          </p:nvPr>
        </p:nvGraphicFramePr>
        <p:xfrm>
          <a:off x="1022309" y="3621002"/>
          <a:ext cx="9465965" cy="1875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1270">
                  <a:extLst>
                    <a:ext uri="{9D8B030D-6E8A-4147-A177-3AD203B41FA5}">
                      <a16:colId xmlns:a16="http://schemas.microsoft.com/office/drawing/2014/main" val="3120247417"/>
                    </a:ext>
                  </a:extLst>
                </a:gridCol>
                <a:gridCol w="614324">
                  <a:extLst>
                    <a:ext uri="{9D8B030D-6E8A-4147-A177-3AD203B41FA5}">
                      <a16:colId xmlns:a16="http://schemas.microsoft.com/office/drawing/2014/main" val="1906394990"/>
                    </a:ext>
                  </a:extLst>
                </a:gridCol>
                <a:gridCol w="646318">
                  <a:extLst>
                    <a:ext uri="{9D8B030D-6E8A-4147-A177-3AD203B41FA5}">
                      <a16:colId xmlns:a16="http://schemas.microsoft.com/office/drawing/2014/main" val="3724968745"/>
                    </a:ext>
                  </a:extLst>
                </a:gridCol>
                <a:gridCol w="1105244">
                  <a:extLst>
                    <a:ext uri="{9D8B030D-6E8A-4147-A177-3AD203B41FA5}">
                      <a16:colId xmlns:a16="http://schemas.microsoft.com/office/drawing/2014/main" val="253447274"/>
                    </a:ext>
                  </a:extLst>
                </a:gridCol>
                <a:gridCol w="1105244">
                  <a:extLst>
                    <a:ext uri="{9D8B030D-6E8A-4147-A177-3AD203B41FA5}">
                      <a16:colId xmlns:a16="http://schemas.microsoft.com/office/drawing/2014/main" val="1090614338"/>
                    </a:ext>
                  </a:extLst>
                </a:gridCol>
                <a:gridCol w="958109">
                  <a:extLst>
                    <a:ext uri="{9D8B030D-6E8A-4147-A177-3AD203B41FA5}">
                      <a16:colId xmlns:a16="http://schemas.microsoft.com/office/drawing/2014/main" val="1504396977"/>
                    </a:ext>
                  </a:extLst>
                </a:gridCol>
                <a:gridCol w="1421369">
                  <a:extLst>
                    <a:ext uri="{9D8B030D-6E8A-4147-A177-3AD203B41FA5}">
                      <a16:colId xmlns:a16="http://schemas.microsoft.com/office/drawing/2014/main" val="3064884379"/>
                    </a:ext>
                  </a:extLst>
                </a:gridCol>
                <a:gridCol w="1004214">
                  <a:extLst>
                    <a:ext uri="{9D8B030D-6E8A-4147-A177-3AD203B41FA5}">
                      <a16:colId xmlns:a16="http://schemas.microsoft.com/office/drawing/2014/main" val="2743216550"/>
                    </a:ext>
                  </a:extLst>
                </a:gridCol>
                <a:gridCol w="905178">
                  <a:extLst>
                    <a:ext uri="{9D8B030D-6E8A-4147-A177-3AD203B41FA5}">
                      <a16:colId xmlns:a16="http://schemas.microsoft.com/office/drawing/2014/main" val="115776396"/>
                    </a:ext>
                  </a:extLst>
                </a:gridCol>
                <a:gridCol w="954695">
                  <a:extLst>
                    <a:ext uri="{9D8B030D-6E8A-4147-A177-3AD203B41FA5}">
                      <a16:colId xmlns:a16="http://schemas.microsoft.com/office/drawing/2014/main" val="605439843"/>
                    </a:ext>
                  </a:extLst>
                </a:gridCol>
              </a:tblGrid>
              <a:tr h="46892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Isolate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SNPs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AmpC</a:t>
                      </a:r>
                      <a:r>
                        <a:rPr lang="en-US" sz="1600" dirty="0"/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err="1"/>
                        <a:t>ampD</a:t>
                      </a:r>
                      <a:endParaRPr 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err="1"/>
                        <a:t>mexR</a:t>
                      </a:r>
                      <a:endParaRPr 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 err="1"/>
                        <a:t>MexAB-OprM</a:t>
                      </a:r>
                      <a:endParaRPr lang="en-US" sz="16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err="1"/>
                        <a:t>OprD</a:t>
                      </a:r>
                      <a:endParaRPr 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/>
                        <a:t>CZA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/>
                        <a:t>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192919"/>
                  </a:ext>
                </a:extLst>
              </a:tr>
              <a:tr h="46892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PDC-8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/>
                        <a:t>WT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/>
                        <a:t>Disrupted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3170951"/>
                  </a:ext>
                </a:extLst>
              </a:tr>
              <a:tr h="46892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PDC-8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R24S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Y3*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0" dirty="0"/>
                        <a:t>Disrupted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853631"/>
                  </a:ext>
                </a:extLst>
              </a:tr>
              <a:tr h="46892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PDC-8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R24S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Y3*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0" dirty="0"/>
                        <a:t>Disrupted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3125016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5C0E0117-5521-4B18-99E1-0B874087FBA4}"/>
              </a:ext>
            </a:extLst>
          </p:cNvPr>
          <p:cNvSpPr/>
          <p:nvPr/>
        </p:nvSpPr>
        <p:spPr>
          <a:xfrm>
            <a:off x="4125191" y="3621002"/>
            <a:ext cx="2078182" cy="18757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F35951-59E3-4F1D-8A11-305329E7DA6F}"/>
              </a:ext>
            </a:extLst>
          </p:cNvPr>
          <p:cNvSpPr txBox="1"/>
          <p:nvPr/>
        </p:nvSpPr>
        <p:spPr>
          <a:xfrm>
            <a:off x="1022309" y="5754643"/>
            <a:ext cx="10106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↑↑↑ </a:t>
            </a:r>
            <a:r>
              <a:rPr lang="en-US" sz="2400" b="1" dirty="0" err="1">
                <a:solidFill>
                  <a:srgbClr val="FF0000"/>
                </a:solidFill>
              </a:rPr>
              <a:t>AmpC</a:t>
            </a:r>
            <a:r>
              <a:rPr lang="en-US" sz="2400" b="1" dirty="0">
                <a:solidFill>
                  <a:srgbClr val="FF0000"/>
                </a:solidFill>
              </a:rPr>
              <a:t> expression + ↑↑↑ efflux </a:t>
            </a:r>
            <a:r>
              <a:rPr lang="en-US" sz="2400" b="1" dirty="0"/>
              <a:t>=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/>
              <a:t>consistent finding across CZA-R isolates sequenced thus far</a:t>
            </a:r>
          </a:p>
        </p:txBody>
      </p:sp>
    </p:spTree>
    <p:extLst>
      <p:ext uri="{BB962C8B-B14F-4D97-AF65-F5344CB8AC3E}">
        <p14:creationId xmlns:p14="http://schemas.microsoft.com/office/powerpoint/2010/main" val="40159850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Option 2: Imipenem-</a:t>
            </a:r>
            <a:r>
              <a:rPr lang="en-US" dirty="0" err="1"/>
              <a:t>relebactam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972" y="1375118"/>
            <a:ext cx="10930456" cy="3778812"/>
          </a:xfrm>
        </p:spPr>
        <p:txBody>
          <a:bodyPr/>
          <a:lstStyle/>
          <a:p>
            <a:r>
              <a:rPr lang="en-US" dirty="0" err="1"/>
              <a:t>Imipenem-relebactam</a:t>
            </a:r>
            <a:r>
              <a:rPr lang="en-US" dirty="0"/>
              <a:t> use in MDR </a:t>
            </a:r>
            <a:r>
              <a:rPr lang="en-US" i="1" dirty="0"/>
              <a:t>P. aeruginosa</a:t>
            </a:r>
          </a:p>
          <a:p>
            <a:endParaRPr lang="en-US" i="1" dirty="0"/>
          </a:p>
          <a:p>
            <a:r>
              <a:rPr lang="en-US" dirty="0"/>
              <a:t>55 year old man with newly diagnosed HIV</a:t>
            </a:r>
          </a:p>
          <a:p>
            <a:pPr lvl="1"/>
            <a:r>
              <a:rPr lang="en-US" dirty="0"/>
              <a:t>Chronic respiratory failure and prolonged hospitalization </a:t>
            </a:r>
          </a:p>
        </p:txBody>
      </p:sp>
      <p:pic>
        <p:nvPicPr>
          <p:cNvPr id="2050" name="Picture 2" descr="63 Squeezed Balloon Illustrations &amp;amp; Clip Art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819" y="1332617"/>
            <a:ext cx="2469291" cy="251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972" y="3415131"/>
            <a:ext cx="4448175" cy="214312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30306" y="4184725"/>
            <a:ext cx="3593054" cy="107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30306" y="4787153"/>
            <a:ext cx="3958814" cy="1506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7454" y="3433624"/>
            <a:ext cx="4268405" cy="21246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36059" y="5378769"/>
            <a:ext cx="2224088" cy="733663"/>
          </a:xfrm>
          <a:prstGeom prst="rightArrow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Imi-rel</a:t>
            </a:r>
            <a:r>
              <a:rPr lang="en-US" dirty="0">
                <a:solidFill>
                  <a:schemeClr val="bg1"/>
                </a:solidFill>
              </a:rPr>
              <a:t> x 14 days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63815" y="5378769"/>
            <a:ext cx="2224088" cy="733663"/>
          </a:xfrm>
          <a:prstGeom prst="rightArrow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Imi-rel</a:t>
            </a:r>
            <a:r>
              <a:rPr lang="en-US" dirty="0">
                <a:solidFill>
                  <a:schemeClr val="bg1"/>
                </a:solidFill>
              </a:rPr>
              <a:t> x 14 days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53747A-D569-C2CE-112A-B64E0D063099}"/>
              </a:ext>
            </a:extLst>
          </p:cNvPr>
          <p:cNvSpPr txBox="1"/>
          <p:nvPr/>
        </p:nvSpPr>
        <p:spPr>
          <a:xfrm>
            <a:off x="81963" y="6291943"/>
            <a:ext cx="11745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Sidenote: </a:t>
            </a:r>
            <a:r>
              <a:rPr lang="en-US" b="1" dirty="0" err="1"/>
              <a:t>Etests</a:t>
            </a:r>
            <a:r>
              <a:rPr lang="en-US" b="1" dirty="0"/>
              <a:t> for imipenem-</a:t>
            </a:r>
            <a:r>
              <a:rPr lang="en-US" b="1" dirty="0" err="1"/>
              <a:t>relebactam</a:t>
            </a:r>
            <a:r>
              <a:rPr lang="en-US" b="1" dirty="0"/>
              <a:t> overcall resistance (recalled by FDA); unclear if disks are significantly better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440929-577E-409A-8638-418107ACA1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48025" y="4486693"/>
            <a:ext cx="6086475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2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Yeah, you guessed it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017" y="2747009"/>
            <a:ext cx="4821067" cy="2341357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11972" y="1375118"/>
            <a:ext cx="10930456" cy="3778812"/>
          </a:xfrm>
        </p:spPr>
        <p:txBody>
          <a:bodyPr/>
          <a:lstStyle/>
          <a:p>
            <a:r>
              <a:rPr lang="en-US" dirty="0"/>
              <a:t>55 year old man with newly diagnosed HIV infection</a:t>
            </a:r>
          </a:p>
          <a:p>
            <a:pPr lvl="1"/>
            <a:r>
              <a:rPr lang="en-US" dirty="0"/>
              <a:t>Chronic respiratory failure and prolonged hospitalization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68066" y="2781059"/>
            <a:ext cx="6486861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Clinical questions:</a:t>
            </a:r>
          </a:p>
          <a:p>
            <a:pPr marL="342900" indent="-342900">
              <a:buAutoNum type="arabicPeriod"/>
            </a:pPr>
            <a:r>
              <a:rPr lang="en-US" sz="2400" dirty="0"/>
              <a:t>What is the mechanism of </a:t>
            </a:r>
            <a:r>
              <a:rPr lang="en-US" sz="2400" dirty="0" err="1"/>
              <a:t>imipenem-relebactam</a:t>
            </a:r>
            <a:r>
              <a:rPr lang="en-US" sz="2400" dirty="0"/>
              <a:t> resistance?</a:t>
            </a:r>
          </a:p>
          <a:p>
            <a:pPr marL="342900" indent="-342900">
              <a:buAutoNum type="arabicPeriod"/>
            </a:pPr>
            <a:r>
              <a:rPr lang="en-US" sz="2400" dirty="0"/>
              <a:t>Does cross-resistance or collateral sensitivity occur as a result?</a:t>
            </a:r>
          </a:p>
          <a:p>
            <a:pPr marL="342900" indent="-342900">
              <a:buAutoNum type="arabicPeriod"/>
            </a:pPr>
            <a:r>
              <a:rPr lang="en-US" sz="2400" dirty="0"/>
              <a:t>What are the remaining therapeutic options? </a:t>
            </a:r>
          </a:p>
        </p:txBody>
      </p:sp>
    </p:spTree>
    <p:extLst>
      <p:ext uri="{BB962C8B-B14F-4D97-AF65-F5344CB8AC3E}">
        <p14:creationId xmlns:p14="http://schemas.microsoft.com/office/powerpoint/2010/main" val="28124214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what happened?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11972" y="1375118"/>
            <a:ext cx="10930456" cy="3778812"/>
          </a:xfrm>
        </p:spPr>
        <p:txBody>
          <a:bodyPr/>
          <a:lstStyle/>
          <a:p>
            <a:r>
              <a:rPr lang="en-US" dirty="0"/>
              <a:t>55 year old man with newly diagnosed HIV infection</a:t>
            </a:r>
          </a:p>
          <a:p>
            <a:pPr lvl="1"/>
            <a:r>
              <a:rPr lang="en-US" dirty="0"/>
              <a:t>Chronic respiratory failure and prolonged hospitalization 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8213307"/>
              </p:ext>
            </p:extLst>
          </p:nvPr>
        </p:nvGraphicFramePr>
        <p:xfrm>
          <a:off x="322043" y="2654287"/>
          <a:ext cx="11350007" cy="24548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7609">
                  <a:extLst>
                    <a:ext uri="{9D8B030D-6E8A-4147-A177-3AD203B41FA5}">
                      <a16:colId xmlns:a16="http://schemas.microsoft.com/office/drawing/2014/main" val="3120247417"/>
                    </a:ext>
                  </a:extLst>
                </a:gridCol>
                <a:gridCol w="627685">
                  <a:extLst>
                    <a:ext uri="{9D8B030D-6E8A-4147-A177-3AD203B41FA5}">
                      <a16:colId xmlns:a16="http://schemas.microsoft.com/office/drawing/2014/main" val="1906394990"/>
                    </a:ext>
                  </a:extLst>
                </a:gridCol>
                <a:gridCol w="660374">
                  <a:extLst>
                    <a:ext uri="{9D8B030D-6E8A-4147-A177-3AD203B41FA5}">
                      <a16:colId xmlns:a16="http://schemas.microsoft.com/office/drawing/2014/main" val="3724968745"/>
                    </a:ext>
                  </a:extLst>
                </a:gridCol>
                <a:gridCol w="1129282">
                  <a:extLst>
                    <a:ext uri="{9D8B030D-6E8A-4147-A177-3AD203B41FA5}">
                      <a16:colId xmlns:a16="http://schemas.microsoft.com/office/drawing/2014/main" val="253447274"/>
                    </a:ext>
                  </a:extLst>
                </a:gridCol>
                <a:gridCol w="978946">
                  <a:extLst>
                    <a:ext uri="{9D8B030D-6E8A-4147-A177-3AD203B41FA5}">
                      <a16:colId xmlns:a16="http://schemas.microsoft.com/office/drawing/2014/main" val="1504396977"/>
                    </a:ext>
                  </a:extLst>
                </a:gridCol>
                <a:gridCol w="1452282">
                  <a:extLst>
                    <a:ext uri="{9D8B030D-6E8A-4147-A177-3AD203B41FA5}">
                      <a16:colId xmlns:a16="http://schemas.microsoft.com/office/drawing/2014/main" val="3064884379"/>
                    </a:ext>
                  </a:extLst>
                </a:gridCol>
                <a:gridCol w="856534">
                  <a:extLst>
                    <a:ext uri="{9D8B030D-6E8A-4147-A177-3AD203B41FA5}">
                      <a16:colId xmlns:a16="http://schemas.microsoft.com/office/drawing/2014/main" val="1178926600"/>
                    </a:ext>
                  </a:extLst>
                </a:gridCol>
                <a:gridCol w="1026054">
                  <a:extLst>
                    <a:ext uri="{9D8B030D-6E8A-4147-A177-3AD203B41FA5}">
                      <a16:colId xmlns:a16="http://schemas.microsoft.com/office/drawing/2014/main" val="2743216550"/>
                    </a:ext>
                  </a:extLst>
                </a:gridCol>
                <a:gridCol w="924864">
                  <a:extLst>
                    <a:ext uri="{9D8B030D-6E8A-4147-A177-3AD203B41FA5}">
                      <a16:colId xmlns:a16="http://schemas.microsoft.com/office/drawing/2014/main" val="115776396"/>
                    </a:ext>
                  </a:extLst>
                </a:gridCol>
                <a:gridCol w="975459">
                  <a:extLst>
                    <a:ext uri="{9D8B030D-6E8A-4147-A177-3AD203B41FA5}">
                      <a16:colId xmlns:a16="http://schemas.microsoft.com/office/drawing/2014/main" val="605439843"/>
                    </a:ext>
                  </a:extLst>
                </a:gridCol>
                <a:gridCol w="975459">
                  <a:extLst>
                    <a:ext uri="{9D8B030D-6E8A-4147-A177-3AD203B41FA5}">
                      <a16:colId xmlns:a16="http://schemas.microsoft.com/office/drawing/2014/main" val="2674809225"/>
                    </a:ext>
                  </a:extLst>
                </a:gridCol>
                <a:gridCol w="975459">
                  <a:extLst>
                    <a:ext uri="{9D8B030D-6E8A-4147-A177-3AD203B41FA5}">
                      <a16:colId xmlns:a16="http://schemas.microsoft.com/office/drawing/2014/main" val="4234878788"/>
                    </a:ext>
                  </a:extLst>
                </a:gridCol>
              </a:tblGrid>
              <a:tr h="46892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Isolate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SNPs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AmpC</a:t>
                      </a:r>
                      <a:r>
                        <a:rPr lang="en-US" sz="1600" dirty="0"/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err="1"/>
                        <a:t>mexB</a:t>
                      </a:r>
                      <a:endParaRPr 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 err="1"/>
                        <a:t>MexEF-OprN</a:t>
                      </a:r>
                      <a:endParaRPr lang="en-US" sz="16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err="1"/>
                        <a:t>mexT</a:t>
                      </a:r>
                      <a:endParaRPr 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err="1"/>
                        <a:t>OprD</a:t>
                      </a:r>
                      <a:endParaRPr 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/>
                        <a:t>IPR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/>
                        <a:t>IMI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/>
                        <a:t>C/T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/>
                        <a:t>CZA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192919"/>
                  </a:ext>
                </a:extLst>
              </a:tr>
              <a:tr h="46892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PDC-19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/>
                        <a:t>Disrupted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&gt;16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3170951"/>
                  </a:ext>
                </a:extLst>
              </a:tr>
              <a:tr h="46892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PDC-19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A249fs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0" dirty="0"/>
                        <a:t>Disrupted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&gt;16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853631"/>
                  </a:ext>
                </a:extLst>
              </a:tr>
              <a:tr h="46892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PDC-19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K134N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H502fs (</a:t>
                      </a:r>
                      <a:r>
                        <a:rPr lang="en-US" sz="1600" b="1" i="1" dirty="0" err="1"/>
                        <a:t>mexF</a:t>
                      </a:r>
                      <a:r>
                        <a:rPr lang="en-US" sz="1600" b="1" i="0" dirty="0"/>
                        <a:t>)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S250fs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0" dirty="0"/>
                        <a:t>Disrupted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&gt;16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3125016"/>
                  </a:ext>
                </a:extLst>
              </a:tr>
              <a:tr h="46892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PDC-19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K143N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H502fs (</a:t>
                      </a:r>
                      <a:r>
                        <a:rPr lang="en-US" sz="1600" b="1" i="1" dirty="0" err="1"/>
                        <a:t>mexF</a:t>
                      </a:r>
                      <a:r>
                        <a:rPr lang="en-US" sz="1600" b="1" i="0" dirty="0"/>
                        <a:t>)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G148R,</a:t>
                      </a:r>
                      <a:r>
                        <a:rPr lang="en-US" sz="1600" b="1" baseline="0" dirty="0"/>
                        <a:t> S250fs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0" dirty="0"/>
                        <a:t>Disrupted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&gt;16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937821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11972" y="5010707"/>
            <a:ext cx="4744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*No change in </a:t>
            </a:r>
            <a:r>
              <a:rPr lang="en-US" dirty="0" err="1"/>
              <a:t>AmpC</a:t>
            </a:r>
            <a:r>
              <a:rPr lang="en-US" dirty="0"/>
              <a:t> regulator genes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40599" y="2284955"/>
            <a:ext cx="4728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Minimum inhibitory concentrations (mg/L)</a:t>
            </a:r>
          </a:p>
        </p:txBody>
      </p:sp>
      <p:sp>
        <p:nvSpPr>
          <p:cNvPr id="10" name="Rectangle 9"/>
          <p:cNvSpPr/>
          <p:nvPr/>
        </p:nvSpPr>
        <p:spPr>
          <a:xfrm>
            <a:off x="7808495" y="2654287"/>
            <a:ext cx="938463" cy="24548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485148" y="4039567"/>
            <a:ext cx="3300663" cy="10695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9AC8F5-843D-B22D-10C1-0A4EB76C452D}"/>
              </a:ext>
            </a:extLst>
          </p:cNvPr>
          <p:cNvSpPr txBox="1"/>
          <p:nvPr/>
        </p:nvSpPr>
        <p:spPr>
          <a:xfrm>
            <a:off x="0" y="6433099"/>
            <a:ext cx="83860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C/T = </a:t>
            </a:r>
            <a:r>
              <a:rPr lang="en-US" sz="1400" dirty="0" err="1"/>
              <a:t>Ceftolozane</a:t>
            </a:r>
            <a:r>
              <a:rPr lang="en-US" sz="1400" dirty="0"/>
              <a:t>/tazobactam; CZA = Ceftazidime-avibactam; IMI = Imipenem; IPR = Imipenem-</a:t>
            </a:r>
            <a:r>
              <a:rPr lang="en-US" sz="1400" dirty="0" err="1"/>
              <a:t>relebactam</a:t>
            </a:r>
            <a:endParaRPr lang="en-US" sz="1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55021F-9660-863C-2FE2-5478C3265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5688" y="6461034"/>
            <a:ext cx="337589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 defTabSz="1218930">
              <a:defRPr/>
            </a:pPr>
            <a:r>
              <a:rPr lang="en-GB" sz="1400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Shields RK, et al. </a:t>
            </a:r>
            <a:r>
              <a:rPr lang="en-GB" sz="1400" i="1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CID </a:t>
            </a:r>
            <a:r>
              <a:rPr lang="en-GB" sz="1400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357564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what happened?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11972" y="1375118"/>
            <a:ext cx="10930456" cy="3778812"/>
          </a:xfrm>
        </p:spPr>
        <p:txBody>
          <a:bodyPr/>
          <a:lstStyle/>
          <a:p>
            <a:r>
              <a:rPr lang="en-US" dirty="0"/>
              <a:t>55 year old man with newly diagnosed HIV infection</a:t>
            </a:r>
          </a:p>
          <a:p>
            <a:pPr lvl="1"/>
            <a:r>
              <a:rPr lang="en-US" dirty="0"/>
              <a:t>Chronic respiratory failure and prolonged hospitalization 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0405434"/>
              </p:ext>
            </p:extLst>
          </p:nvPr>
        </p:nvGraphicFramePr>
        <p:xfrm>
          <a:off x="322043" y="2535949"/>
          <a:ext cx="11350007" cy="25650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7609">
                  <a:extLst>
                    <a:ext uri="{9D8B030D-6E8A-4147-A177-3AD203B41FA5}">
                      <a16:colId xmlns:a16="http://schemas.microsoft.com/office/drawing/2014/main" val="3120247417"/>
                    </a:ext>
                  </a:extLst>
                </a:gridCol>
                <a:gridCol w="627685">
                  <a:extLst>
                    <a:ext uri="{9D8B030D-6E8A-4147-A177-3AD203B41FA5}">
                      <a16:colId xmlns:a16="http://schemas.microsoft.com/office/drawing/2014/main" val="1906394990"/>
                    </a:ext>
                  </a:extLst>
                </a:gridCol>
                <a:gridCol w="660374">
                  <a:extLst>
                    <a:ext uri="{9D8B030D-6E8A-4147-A177-3AD203B41FA5}">
                      <a16:colId xmlns:a16="http://schemas.microsoft.com/office/drawing/2014/main" val="3724968745"/>
                    </a:ext>
                  </a:extLst>
                </a:gridCol>
                <a:gridCol w="1129282">
                  <a:extLst>
                    <a:ext uri="{9D8B030D-6E8A-4147-A177-3AD203B41FA5}">
                      <a16:colId xmlns:a16="http://schemas.microsoft.com/office/drawing/2014/main" val="253447274"/>
                    </a:ext>
                  </a:extLst>
                </a:gridCol>
                <a:gridCol w="978946">
                  <a:extLst>
                    <a:ext uri="{9D8B030D-6E8A-4147-A177-3AD203B41FA5}">
                      <a16:colId xmlns:a16="http://schemas.microsoft.com/office/drawing/2014/main" val="1504396977"/>
                    </a:ext>
                  </a:extLst>
                </a:gridCol>
                <a:gridCol w="1452282">
                  <a:extLst>
                    <a:ext uri="{9D8B030D-6E8A-4147-A177-3AD203B41FA5}">
                      <a16:colId xmlns:a16="http://schemas.microsoft.com/office/drawing/2014/main" val="3064884379"/>
                    </a:ext>
                  </a:extLst>
                </a:gridCol>
                <a:gridCol w="856534">
                  <a:extLst>
                    <a:ext uri="{9D8B030D-6E8A-4147-A177-3AD203B41FA5}">
                      <a16:colId xmlns:a16="http://schemas.microsoft.com/office/drawing/2014/main" val="1178926600"/>
                    </a:ext>
                  </a:extLst>
                </a:gridCol>
                <a:gridCol w="1026054">
                  <a:extLst>
                    <a:ext uri="{9D8B030D-6E8A-4147-A177-3AD203B41FA5}">
                      <a16:colId xmlns:a16="http://schemas.microsoft.com/office/drawing/2014/main" val="2743216550"/>
                    </a:ext>
                  </a:extLst>
                </a:gridCol>
                <a:gridCol w="924864">
                  <a:extLst>
                    <a:ext uri="{9D8B030D-6E8A-4147-A177-3AD203B41FA5}">
                      <a16:colId xmlns:a16="http://schemas.microsoft.com/office/drawing/2014/main" val="115776396"/>
                    </a:ext>
                  </a:extLst>
                </a:gridCol>
                <a:gridCol w="975459">
                  <a:extLst>
                    <a:ext uri="{9D8B030D-6E8A-4147-A177-3AD203B41FA5}">
                      <a16:colId xmlns:a16="http://schemas.microsoft.com/office/drawing/2014/main" val="605439843"/>
                    </a:ext>
                  </a:extLst>
                </a:gridCol>
                <a:gridCol w="975459">
                  <a:extLst>
                    <a:ext uri="{9D8B030D-6E8A-4147-A177-3AD203B41FA5}">
                      <a16:colId xmlns:a16="http://schemas.microsoft.com/office/drawing/2014/main" val="2674809225"/>
                    </a:ext>
                  </a:extLst>
                </a:gridCol>
                <a:gridCol w="975459">
                  <a:extLst>
                    <a:ext uri="{9D8B030D-6E8A-4147-A177-3AD203B41FA5}">
                      <a16:colId xmlns:a16="http://schemas.microsoft.com/office/drawing/2014/main" val="4234878788"/>
                    </a:ext>
                  </a:extLst>
                </a:gridCol>
              </a:tblGrid>
              <a:tr h="46892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Isolate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SNPs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AmpC</a:t>
                      </a:r>
                      <a:r>
                        <a:rPr lang="en-US" sz="1600" dirty="0"/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err="1"/>
                        <a:t>mexB</a:t>
                      </a:r>
                      <a:endParaRPr 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 err="1"/>
                        <a:t>MexEF-OprN</a:t>
                      </a:r>
                      <a:endParaRPr lang="en-US" sz="16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err="1"/>
                        <a:t>mexT</a:t>
                      </a:r>
                      <a:endParaRPr 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err="1"/>
                        <a:t>OprD</a:t>
                      </a:r>
                      <a:endParaRPr 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/>
                        <a:t>IPR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/>
                        <a:t>IPR</a:t>
                      </a:r>
                      <a:r>
                        <a:rPr lang="en-US" sz="1600" i="0" baseline="0" dirty="0"/>
                        <a:t> + PA</a:t>
                      </a:r>
                      <a:r>
                        <a:rPr lang="el-GR" sz="1600" i="0" baseline="0" dirty="0"/>
                        <a:t>β</a:t>
                      </a:r>
                      <a:r>
                        <a:rPr lang="en-US" sz="1600" i="0" baseline="0" dirty="0"/>
                        <a:t>N</a:t>
                      </a:r>
                      <a:endParaRPr lang="en-US" sz="16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/>
                        <a:t>IMI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0" dirty="0"/>
                        <a:t>IMI + </a:t>
                      </a:r>
                      <a:r>
                        <a:rPr lang="en-US" sz="1600" i="0" baseline="0" dirty="0"/>
                        <a:t>PA</a:t>
                      </a:r>
                      <a:r>
                        <a:rPr lang="el-GR" sz="1600" i="0" baseline="0" dirty="0"/>
                        <a:t>β</a:t>
                      </a:r>
                      <a:r>
                        <a:rPr lang="en-US" sz="1600" i="0" baseline="0" dirty="0"/>
                        <a:t>N</a:t>
                      </a:r>
                      <a:endParaRPr lang="en-US" sz="160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192919"/>
                  </a:ext>
                </a:extLst>
              </a:tr>
              <a:tr h="46892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PDC-19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/>
                        <a:t>Disrupted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B050"/>
                          </a:solidFill>
                        </a:rPr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3170951"/>
                  </a:ext>
                </a:extLst>
              </a:tr>
              <a:tr h="46892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PDC-19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A249fs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0" dirty="0"/>
                        <a:t>Disrupted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B050"/>
                          </a:solidFill>
                        </a:rPr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853631"/>
                  </a:ext>
                </a:extLst>
              </a:tr>
              <a:tr h="46892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PDC-19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K134N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H502fs (</a:t>
                      </a:r>
                      <a:r>
                        <a:rPr lang="en-US" sz="1600" b="1" i="1" dirty="0" err="1"/>
                        <a:t>mexF</a:t>
                      </a:r>
                      <a:r>
                        <a:rPr lang="en-US" sz="1600" b="1" i="0" dirty="0"/>
                        <a:t>)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S250fs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0" dirty="0"/>
                        <a:t>Disrupted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B050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3125016"/>
                  </a:ext>
                </a:extLst>
              </a:tr>
              <a:tr h="46892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PDC-19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K143N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H502fs (</a:t>
                      </a:r>
                      <a:r>
                        <a:rPr lang="en-US" sz="1600" b="1" i="1" dirty="0" err="1"/>
                        <a:t>mexF</a:t>
                      </a:r>
                      <a:r>
                        <a:rPr lang="en-US" sz="1600" b="1" i="0" dirty="0"/>
                        <a:t>)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G148R,</a:t>
                      </a:r>
                      <a:r>
                        <a:rPr lang="en-US" sz="1600" b="1" baseline="0" dirty="0"/>
                        <a:t> S250fs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0" dirty="0"/>
                        <a:t>Disrupted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B050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937821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11972" y="5010707"/>
            <a:ext cx="4744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*No change in </a:t>
            </a:r>
            <a:r>
              <a:rPr lang="en-US" dirty="0" err="1"/>
              <a:t>AmpC</a:t>
            </a:r>
            <a:r>
              <a:rPr lang="en-US" dirty="0"/>
              <a:t> regulator genes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40599" y="2166617"/>
            <a:ext cx="4728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Minimum inhibitory concentrations (mg/L)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9547" y="5644959"/>
            <a:ext cx="11263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Patient was treated successfully with </a:t>
            </a:r>
            <a:r>
              <a:rPr lang="en-US" sz="2800" dirty="0" err="1"/>
              <a:t>cefiderocol</a:t>
            </a:r>
            <a:r>
              <a:rPr lang="en-US" sz="2800" dirty="0"/>
              <a:t> for 14 days (MIC = 1 mg/L)</a:t>
            </a:r>
          </a:p>
        </p:txBody>
      </p:sp>
      <p:sp>
        <p:nvSpPr>
          <p:cNvPr id="10" name="Rectangle 9"/>
          <p:cNvSpPr/>
          <p:nvPr/>
        </p:nvSpPr>
        <p:spPr>
          <a:xfrm>
            <a:off x="7808495" y="2535948"/>
            <a:ext cx="1925052" cy="256502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122695" y="5195373"/>
            <a:ext cx="329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PA</a:t>
            </a:r>
            <a:r>
              <a:rPr lang="el-GR" b="1" dirty="0">
                <a:solidFill>
                  <a:srgbClr val="00B050"/>
                </a:solidFill>
              </a:rPr>
              <a:t>β</a:t>
            </a:r>
            <a:r>
              <a:rPr lang="en-US" b="1" dirty="0">
                <a:solidFill>
                  <a:srgbClr val="00B050"/>
                </a:solidFill>
              </a:rPr>
              <a:t>N is a broad efflux inhibitor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590284-3A0B-93DC-8AFD-C9B1F33EFB5F}"/>
              </a:ext>
            </a:extLst>
          </p:cNvPr>
          <p:cNvSpPr txBox="1"/>
          <p:nvPr/>
        </p:nvSpPr>
        <p:spPr>
          <a:xfrm>
            <a:off x="0" y="6433099"/>
            <a:ext cx="83860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C/T = </a:t>
            </a:r>
            <a:r>
              <a:rPr lang="en-US" sz="1400" dirty="0" err="1"/>
              <a:t>Ceftolozane</a:t>
            </a:r>
            <a:r>
              <a:rPr lang="en-US" sz="1400" dirty="0"/>
              <a:t>/tazobactam; CZA = Ceftazidime-avibactam; IMI = Imipenem; IPR = Imipenem-</a:t>
            </a:r>
            <a:r>
              <a:rPr lang="en-US" sz="1400" dirty="0" err="1"/>
              <a:t>relebactam</a:t>
            </a:r>
            <a:endParaRPr lang="en-US" sz="1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DD2D05-CD55-EBF0-81F3-793FD3DD4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5688" y="6461034"/>
            <a:ext cx="337589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 defTabSz="1218930">
              <a:defRPr/>
            </a:pPr>
            <a:r>
              <a:rPr lang="en-GB" sz="1400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Shields RK, et al. </a:t>
            </a:r>
            <a:r>
              <a:rPr lang="en-GB" sz="1400" i="1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CID </a:t>
            </a:r>
            <a:r>
              <a:rPr lang="en-GB" sz="1400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36612792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E6C65-21D9-44BB-8BA4-A779121BB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200" y="288019"/>
            <a:ext cx="10292856" cy="891111"/>
          </a:xfrm>
        </p:spPr>
        <p:txBody>
          <a:bodyPr>
            <a:normAutofit/>
          </a:bodyPr>
          <a:lstStyle/>
          <a:p>
            <a:r>
              <a:rPr lang="en-US" sz="3400" dirty="0"/>
              <a:t>Evolution of </a:t>
            </a:r>
            <a:r>
              <a:rPr lang="en-US" sz="3400" dirty="0" err="1"/>
              <a:t>imi-rel</a:t>
            </a:r>
            <a:r>
              <a:rPr lang="en-US" sz="3400" dirty="0"/>
              <a:t> resistance at UPMC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955F38-34CE-4307-AE1C-8F75EC74E3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615" y="1369725"/>
            <a:ext cx="6822827" cy="5046367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26% (5/19) of patients treated with imipenem-</a:t>
            </a:r>
            <a:r>
              <a:rPr lang="en-US" dirty="0" err="1"/>
              <a:t>relebactam</a:t>
            </a:r>
            <a:r>
              <a:rPr lang="en-US" dirty="0"/>
              <a:t> for MDR </a:t>
            </a:r>
            <a:r>
              <a:rPr lang="en-US" i="1" dirty="0"/>
              <a:t>P. aeruginosa </a:t>
            </a:r>
            <a:r>
              <a:rPr lang="en-US" dirty="0"/>
              <a:t>infections</a:t>
            </a:r>
          </a:p>
          <a:p>
            <a:pPr lvl="1"/>
            <a:r>
              <a:rPr lang="en-US" dirty="0"/>
              <a:t>Median pre-</a:t>
            </a:r>
            <a:r>
              <a:rPr lang="en-US" dirty="0" err="1"/>
              <a:t>tx</a:t>
            </a:r>
            <a:r>
              <a:rPr lang="en-US" dirty="0"/>
              <a:t> MIC: 0.5 – 1 mg/L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Median post-</a:t>
            </a:r>
            <a:r>
              <a:rPr lang="en-US" b="1" dirty="0" err="1">
                <a:solidFill>
                  <a:srgbClr val="FF0000"/>
                </a:solidFill>
              </a:rPr>
              <a:t>tx</a:t>
            </a:r>
            <a:r>
              <a:rPr lang="en-US" b="1" dirty="0">
                <a:solidFill>
                  <a:srgbClr val="FF0000"/>
                </a:solidFill>
              </a:rPr>
              <a:t> MIC: 4 – 32 mg/L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Exposures ranged from 10 – 28 days before the emergence of resistance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Independent evolution of mutations in </a:t>
            </a:r>
            <a:r>
              <a:rPr lang="en-US" dirty="0" err="1"/>
              <a:t>MexAB-OprM</a:t>
            </a:r>
            <a:r>
              <a:rPr lang="en-US" dirty="0"/>
              <a:t> and/or </a:t>
            </a:r>
            <a:r>
              <a:rPr lang="en-US" dirty="0" err="1"/>
              <a:t>MexEF-OprN</a:t>
            </a:r>
            <a:r>
              <a:rPr lang="en-US" dirty="0"/>
              <a:t> efflux operons in 5 patients infected with diverse </a:t>
            </a:r>
            <a:r>
              <a:rPr lang="en-US" i="1" dirty="0"/>
              <a:t>P. aeruginosa</a:t>
            </a:r>
          </a:p>
          <a:p>
            <a:pPr marL="0" indent="0">
              <a:buNone/>
            </a:pPr>
            <a:endParaRPr lang="en-US" i="1" dirty="0"/>
          </a:p>
          <a:p>
            <a:r>
              <a:rPr lang="en-US" dirty="0"/>
              <a:t>Imipenem-</a:t>
            </a:r>
            <a:r>
              <a:rPr lang="en-US" dirty="0" err="1"/>
              <a:t>relebactam</a:t>
            </a:r>
            <a:r>
              <a:rPr lang="en-US" dirty="0"/>
              <a:t> susceptibility was restored through efflux inhibition</a:t>
            </a:r>
          </a:p>
          <a:p>
            <a:pPr lvl="1"/>
            <a:r>
              <a:rPr lang="en-US" dirty="0"/>
              <a:t>Likely due to the preferential efflux of </a:t>
            </a:r>
            <a:r>
              <a:rPr lang="en-US" dirty="0" err="1"/>
              <a:t>relebactam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err="1"/>
              <a:t>Cefiderocol</a:t>
            </a:r>
            <a:r>
              <a:rPr lang="en-US" dirty="0"/>
              <a:t> retained </a:t>
            </a:r>
            <a:r>
              <a:rPr lang="en-US" i="1" dirty="0"/>
              <a:t>in vitro </a:t>
            </a:r>
            <a:r>
              <a:rPr lang="en-US" dirty="0"/>
              <a:t>activity against 100% of isolates in the study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2FEA5E-FB49-468B-9A38-BA1E8C3AA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7234" y="1391912"/>
            <a:ext cx="4466566" cy="53686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632EB6-EE2B-4A9E-BC4F-CF23D719A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615" y="6452798"/>
            <a:ext cx="68344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1218930">
              <a:defRPr/>
            </a:pPr>
            <a:r>
              <a:rPr lang="en-GB" sz="1400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Shields RK, Stellfox ME, Kline EG, </a:t>
            </a:r>
            <a:r>
              <a:rPr lang="en-GB" sz="1400" dirty="0" err="1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Samanta</a:t>
            </a:r>
            <a:r>
              <a:rPr lang="en-GB" sz="1400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 P, Van Tyne D. </a:t>
            </a:r>
            <a:r>
              <a:rPr lang="en-GB" sz="1400" i="1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CID </a:t>
            </a:r>
            <a:r>
              <a:rPr lang="en-GB" sz="1400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70BE9A-8C0B-4F18-B302-542FA70DB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5364" y="22612"/>
            <a:ext cx="2135538" cy="1289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Daria Van Tyne, PhD | ARLG">
            <a:extLst>
              <a:ext uri="{FF2B5EF4-FFF2-40B4-BE49-F238E27FC236}">
                <a16:creationId xmlns:a16="http://schemas.microsoft.com/office/drawing/2014/main" id="{F3165068-E851-4CE9-A279-14B661344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295" y="0"/>
            <a:ext cx="1064202" cy="133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D ShieldsLabMembers | Department of Medicine">
            <a:extLst>
              <a:ext uri="{FF2B5EF4-FFF2-40B4-BE49-F238E27FC236}">
                <a16:creationId xmlns:a16="http://schemas.microsoft.com/office/drawing/2014/main" id="{396E7709-D409-4F0C-B565-B5E5006EC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5890" y="1"/>
            <a:ext cx="1067910" cy="133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3498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E564F-705D-41AF-99F1-A1470F2F8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Collateral effects of C/T resistance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678B6DB-E8F3-4A62-B3A0-F118570C75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8445" y="1941514"/>
            <a:ext cx="8710490" cy="377825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9E6CDA1-9579-41BA-8F31-0914700190C3}"/>
              </a:ext>
            </a:extLst>
          </p:cNvPr>
          <p:cNvSpPr txBox="1">
            <a:spLocks/>
          </p:cNvSpPr>
          <p:nvPr/>
        </p:nvSpPr>
        <p:spPr>
          <a:xfrm>
            <a:off x="376517" y="1268866"/>
            <a:ext cx="11372659" cy="37788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Our findings were consistent with paired isolates from 8 patients in Spain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232F09-3BC9-4C3B-B732-0A3CDE5F451D}"/>
              </a:ext>
            </a:extLst>
          </p:cNvPr>
          <p:cNvSpPr/>
          <p:nvPr/>
        </p:nvSpPr>
        <p:spPr>
          <a:xfrm>
            <a:off x="6581955" y="2475781"/>
            <a:ext cx="552090" cy="31241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8DA607-BFE8-4DF3-A6CA-14195878E719}"/>
              </a:ext>
            </a:extLst>
          </p:cNvPr>
          <p:cNvSpPr/>
          <p:nvPr/>
        </p:nvSpPr>
        <p:spPr>
          <a:xfrm>
            <a:off x="125055" y="6478532"/>
            <a:ext cx="11117373" cy="256543"/>
          </a:xfrm>
          <a:prstGeom prst="rect">
            <a:avLst/>
          </a:prstGeom>
        </p:spPr>
        <p:txBody>
          <a:bodyPr wrap="square" lIns="91416" tIns="45719" rIns="91416" bIns="45719">
            <a:spAutoFit/>
          </a:bodyPr>
          <a:lstStyle/>
          <a:p>
            <a:pPr marL="0" marR="0" lvl="0" indent="0" algn="l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Fraile-Ribot</a:t>
            </a: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P, et al. </a:t>
            </a:r>
            <a:r>
              <a:rPr kumimoji="0" lang="en-US" sz="1067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AAC </a:t>
            </a: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2020;64(2):e02165-19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58D8FB-0F68-40D4-B748-9266AC0B8C22}"/>
              </a:ext>
            </a:extLst>
          </p:cNvPr>
          <p:cNvSpPr txBox="1"/>
          <p:nvPr/>
        </p:nvSpPr>
        <p:spPr>
          <a:xfrm>
            <a:off x="560717" y="5854548"/>
            <a:ext cx="10852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 CZA cross resistance in 88% of patients; 100% of isolates were susceptible to imipenem-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relebactam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942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76200"/>
            <a:ext cx="11176000" cy="919163"/>
          </a:xfrm>
        </p:spPr>
        <p:txBody>
          <a:bodyPr>
            <a:normAutofit/>
          </a:bodyPr>
          <a:lstStyle/>
          <a:p>
            <a:pPr algn="l"/>
            <a:r>
              <a:rPr lang="en-US" b="1" dirty="0"/>
              <a:t>AMR Threats in the U.S. (and worldwide)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1" y="1092952"/>
            <a:ext cx="4162164" cy="538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181600" y="1092953"/>
            <a:ext cx="660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Each year in the U.S., AMR pathogens account for:</a:t>
            </a:r>
          </a:p>
          <a:p>
            <a:pPr marL="457189" marR="0" lvl="0" indent="-4571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&gt;2,868,700 infections</a:t>
            </a:r>
          </a:p>
          <a:p>
            <a:pPr marL="457189" marR="0" lvl="0" indent="-4571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&gt;35,900 deaths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8591" y="3414474"/>
            <a:ext cx="3113261" cy="9926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1590" y="3423069"/>
            <a:ext cx="3102137" cy="9840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5119" y="4648200"/>
            <a:ext cx="3113260" cy="9901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1036" y="4648201"/>
            <a:ext cx="3100817" cy="97309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080000" y="3225800"/>
            <a:ext cx="3454400" cy="3149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53043" y="5752128"/>
            <a:ext cx="233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Urgent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567107" y="3225800"/>
            <a:ext cx="3454400" cy="31496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40149" y="5752128"/>
            <a:ext cx="233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Serious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" y="6544421"/>
            <a:ext cx="153840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Centers for Disease Control and Prevention.  Available at: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7"/>
              </a:rPr>
              <a:t>https://www.cdc.gov/drugresistance/Biggest-Threats.html#carp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58466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4CA0C-0FE6-38CB-F560-5ED39C403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Collateral susceptibility to imipenem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B8302279-562A-4BA8-3537-0ED49F04C91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14719" y="2142592"/>
          <a:ext cx="5715024" cy="4139578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428756">
                  <a:extLst>
                    <a:ext uri="{9D8B030D-6E8A-4147-A177-3AD203B41FA5}">
                      <a16:colId xmlns:a16="http://schemas.microsoft.com/office/drawing/2014/main" val="4104335613"/>
                    </a:ext>
                  </a:extLst>
                </a:gridCol>
                <a:gridCol w="1428756">
                  <a:extLst>
                    <a:ext uri="{9D8B030D-6E8A-4147-A177-3AD203B41FA5}">
                      <a16:colId xmlns:a16="http://schemas.microsoft.com/office/drawing/2014/main" val="1357793765"/>
                    </a:ext>
                  </a:extLst>
                </a:gridCol>
                <a:gridCol w="1428756">
                  <a:extLst>
                    <a:ext uri="{9D8B030D-6E8A-4147-A177-3AD203B41FA5}">
                      <a16:colId xmlns:a16="http://schemas.microsoft.com/office/drawing/2014/main" val="2902262095"/>
                    </a:ext>
                  </a:extLst>
                </a:gridCol>
                <a:gridCol w="1428756">
                  <a:extLst>
                    <a:ext uri="{9D8B030D-6E8A-4147-A177-3AD203B41FA5}">
                      <a16:colId xmlns:a16="http://schemas.microsoft.com/office/drawing/2014/main" val="1497126507"/>
                    </a:ext>
                  </a:extLst>
                </a:gridCol>
              </a:tblGrid>
              <a:tr h="640573">
                <a:tc>
                  <a:txBody>
                    <a:bodyPr/>
                    <a:lstStyle/>
                    <a:p>
                      <a:r>
                        <a:rPr lang="en-US" dirty="0"/>
                        <a:t>PDC variant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Ceftolozane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Ceftazidime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Imipenem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64230034"/>
                  </a:ext>
                </a:extLst>
              </a:tr>
              <a:tr h="699801">
                <a:tc>
                  <a:txBody>
                    <a:bodyPr/>
                    <a:lstStyle/>
                    <a:p>
                      <a:r>
                        <a:rPr lang="en-US" dirty="0"/>
                        <a:t>Wild-type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4623590"/>
                  </a:ext>
                </a:extLst>
              </a:tr>
              <a:tr h="699801">
                <a:tc>
                  <a:txBody>
                    <a:bodyPr/>
                    <a:lstStyle/>
                    <a:p>
                      <a:r>
                        <a:rPr lang="en-US" dirty="0"/>
                        <a:t>T96I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 ±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 ±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0.016 ± 0.08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0104428"/>
                  </a:ext>
                </a:extLst>
              </a:tr>
              <a:tr h="699801">
                <a:tc>
                  <a:txBody>
                    <a:bodyPr/>
                    <a:lstStyle/>
                    <a:p>
                      <a:r>
                        <a:rPr lang="en-US" dirty="0"/>
                        <a:t>G183D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31 ± 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10.3 ± 0.1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0.11 ± 0.03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7543167"/>
                  </a:ext>
                </a:extLst>
              </a:tr>
              <a:tr h="699801">
                <a:tc>
                  <a:txBody>
                    <a:bodyPr/>
                    <a:lstStyle/>
                    <a:p>
                      <a:r>
                        <a:rPr lang="en-US" dirty="0"/>
                        <a:t>E247K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80 ± 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47 ± 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0.16 ± 0.03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9776161"/>
                  </a:ext>
                </a:extLst>
              </a:tr>
              <a:tr h="699801">
                <a:tc>
                  <a:txBody>
                    <a:bodyPr/>
                    <a:lstStyle/>
                    <a:p>
                      <a:r>
                        <a:rPr lang="el-GR" dirty="0"/>
                        <a:t>Δ</a:t>
                      </a:r>
                      <a:r>
                        <a:rPr lang="en-US" dirty="0"/>
                        <a:t>G229-E247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 ±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10.1 ± 0.1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0.09 ± 0.01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3240604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85E85D41-DAA0-B60C-EE13-D13CD5B04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75" y="1423338"/>
            <a:ext cx="4836689" cy="1746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705F8D-DEBD-5E6E-F832-B1A103C35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75" y="3688081"/>
            <a:ext cx="5071318" cy="234695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4205C16-EFF8-752C-2C09-FB492D42EF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41233"/>
            <a:ext cx="68344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" charset="0"/>
                <a:cs typeface="Arial" charset="0"/>
              </a:rPr>
              <a:t>Cabot G, et al. 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" charset="0"/>
                <a:cs typeface="Arial" charset="0"/>
              </a:rPr>
              <a:t>AAC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" charset="0"/>
                <a:cs typeface="Arial" charset="0"/>
              </a:rPr>
              <a:t>2023;67(2):e01409-22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80B13A-2EE6-2751-D0B0-1F6E218CE834}"/>
              </a:ext>
            </a:extLst>
          </p:cNvPr>
          <p:cNvSpPr txBox="1"/>
          <p:nvPr/>
        </p:nvSpPr>
        <p:spPr>
          <a:xfrm>
            <a:off x="6096000" y="1423338"/>
            <a:ext cx="4836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Mean ± SD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</a:t>
            </a:r>
            <a:r>
              <a:rPr kumimoji="0" lang="en-US" sz="2400" b="0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/K</a:t>
            </a:r>
            <a:r>
              <a:rPr kumimoji="0" lang="en-US" sz="24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fold-change</a:t>
            </a:r>
            <a:r>
              <a:rPr kumimoji="0" lang="en-US" sz="24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6329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Option 3: </a:t>
            </a:r>
            <a:r>
              <a:rPr lang="en-US" dirty="0" err="1"/>
              <a:t>Cefiderocol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972" y="1375117"/>
            <a:ext cx="10930456" cy="5072877"/>
          </a:xfrm>
        </p:spPr>
        <p:txBody>
          <a:bodyPr>
            <a:normAutofit/>
          </a:bodyPr>
          <a:lstStyle/>
          <a:p>
            <a:r>
              <a:rPr lang="en-US" dirty="0"/>
              <a:t>Potential option for treatment of highly evolved </a:t>
            </a:r>
            <a:r>
              <a:rPr lang="en-US" i="1" dirty="0"/>
              <a:t>P. aeruginosa </a:t>
            </a:r>
          </a:p>
          <a:p>
            <a:endParaRPr lang="en-US" i="1" dirty="0"/>
          </a:p>
          <a:p>
            <a:r>
              <a:rPr lang="en-US" dirty="0"/>
              <a:t>Appears to have preserved susceptibility in the face of resistance to other novel agents</a:t>
            </a:r>
          </a:p>
          <a:p>
            <a:endParaRPr lang="en-US" dirty="0"/>
          </a:p>
          <a:p>
            <a:r>
              <a:rPr lang="en-US" dirty="0"/>
              <a:t>Study of 178 MDR </a:t>
            </a:r>
            <a:r>
              <a:rPr lang="en-US" i="1" dirty="0"/>
              <a:t>P. aeruginosa </a:t>
            </a:r>
            <a:r>
              <a:rPr lang="en-US" dirty="0"/>
              <a:t>clinical isolates</a:t>
            </a:r>
          </a:p>
          <a:p>
            <a:pPr lvl="1"/>
            <a:r>
              <a:rPr lang="en-US" dirty="0"/>
              <a:t>100 MDR isolates selected at random from unique patients at UPMC</a:t>
            </a:r>
          </a:p>
          <a:p>
            <a:pPr lvl="1"/>
            <a:r>
              <a:rPr lang="en-US" dirty="0"/>
              <a:t>36 serial isolates from 14 patients who developed CT resistance</a:t>
            </a:r>
          </a:p>
          <a:p>
            <a:pPr lvl="1"/>
            <a:r>
              <a:rPr lang="en-US" dirty="0"/>
              <a:t>13 serial isolates from 4 patients who developed CZA resistance</a:t>
            </a:r>
          </a:p>
          <a:p>
            <a:pPr lvl="1"/>
            <a:r>
              <a:rPr lang="en-US" dirty="0"/>
              <a:t>29 serial isolates from 5 patients who developed resistance to IPR</a:t>
            </a:r>
          </a:p>
          <a:p>
            <a:pPr lvl="2"/>
            <a:r>
              <a:rPr lang="en-US" dirty="0"/>
              <a:t>80% also developed resistance to CT and CZA</a:t>
            </a:r>
          </a:p>
        </p:txBody>
      </p:sp>
    </p:spTree>
    <p:extLst>
      <p:ext uri="{BB962C8B-B14F-4D97-AF65-F5344CB8AC3E}">
        <p14:creationId xmlns:p14="http://schemas.microsoft.com/office/powerpoint/2010/main" val="2375479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27164-BFAE-BCC3-5268-54E0B5A0A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3: </a:t>
            </a:r>
            <a:r>
              <a:rPr lang="en-US" dirty="0" err="1"/>
              <a:t>Cefiderocol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4B7427-8B26-D37E-AA6D-858597FA6E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138" y="1484026"/>
            <a:ext cx="11424062" cy="5099336"/>
          </a:xfrm>
        </p:spPr>
        <p:txBody>
          <a:bodyPr>
            <a:normAutofit/>
          </a:bodyPr>
          <a:lstStyle/>
          <a:p>
            <a:r>
              <a:rPr lang="en-US" dirty="0"/>
              <a:t>6% (11/178) of MDR </a:t>
            </a:r>
            <a:r>
              <a:rPr lang="en-US" i="1" dirty="0"/>
              <a:t>P. aeruginosa </a:t>
            </a:r>
            <a:r>
              <a:rPr lang="en-US" dirty="0"/>
              <a:t>isolates demonstrated FDC MICs ≥2 mg/L</a:t>
            </a:r>
          </a:p>
          <a:p>
            <a:endParaRPr lang="en-US" dirty="0"/>
          </a:p>
          <a:p>
            <a:r>
              <a:rPr lang="en-US" dirty="0"/>
              <a:t>Mutations were identified in </a:t>
            </a:r>
            <a:r>
              <a:rPr lang="en-US" i="1" dirty="0" err="1"/>
              <a:t>ampC</a:t>
            </a:r>
            <a:r>
              <a:rPr lang="en-US" i="1" dirty="0"/>
              <a:t>, </a:t>
            </a:r>
            <a:r>
              <a:rPr lang="en-US" i="1" dirty="0" err="1"/>
              <a:t>ampD</a:t>
            </a:r>
            <a:r>
              <a:rPr lang="en-US" i="1" dirty="0"/>
              <a:t>, </a:t>
            </a:r>
            <a:r>
              <a:rPr lang="en-US" i="1" dirty="0" err="1"/>
              <a:t>ampR</a:t>
            </a:r>
            <a:r>
              <a:rPr lang="en-US" i="1" dirty="0"/>
              <a:t>, </a:t>
            </a:r>
            <a:r>
              <a:rPr lang="en-US" i="1" dirty="0" err="1"/>
              <a:t>ftsI</a:t>
            </a:r>
            <a:r>
              <a:rPr lang="en-US" i="1" dirty="0"/>
              <a:t>, </a:t>
            </a:r>
            <a:r>
              <a:rPr lang="en-US" dirty="0"/>
              <a:t>and/or </a:t>
            </a:r>
            <a:r>
              <a:rPr lang="en-US" i="1" dirty="0" err="1"/>
              <a:t>oprD</a:t>
            </a:r>
            <a:endParaRPr lang="en-US" i="1" dirty="0"/>
          </a:p>
          <a:p>
            <a:endParaRPr lang="en-US" i="1" dirty="0"/>
          </a:p>
          <a:p>
            <a:r>
              <a:rPr lang="en-US" dirty="0"/>
              <a:t>55% (6/11) harbored mutations in </a:t>
            </a:r>
            <a:r>
              <a:rPr lang="en-US" i="1" dirty="0" err="1"/>
              <a:t>pirR</a:t>
            </a:r>
            <a:r>
              <a:rPr lang="en-US" i="1" dirty="0"/>
              <a:t> </a:t>
            </a:r>
            <a:r>
              <a:rPr lang="en-US" dirty="0"/>
              <a:t>or </a:t>
            </a:r>
            <a:r>
              <a:rPr lang="en-US" i="1" dirty="0" err="1"/>
              <a:t>piuD</a:t>
            </a:r>
            <a:endParaRPr lang="en-US" i="1" dirty="0"/>
          </a:p>
          <a:p>
            <a:pPr lvl="1"/>
            <a:r>
              <a:rPr lang="en-US" dirty="0"/>
              <a:t>No common mutations were identified in other ton-B dependent receptors</a:t>
            </a:r>
          </a:p>
          <a:p>
            <a:endParaRPr lang="en-US" dirty="0"/>
          </a:p>
          <a:p>
            <a:r>
              <a:rPr lang="en-US" dirty="0"/>
              <a:t>All isolates with FDC MICs &gt;4mg/L were also resistant to CT and harbored mutations in </a:t>
            </a:r>
            <a:r>
              <a:rPr lang="en-US" i="1" dirty="0" err="1"/>
              <a:t>ampC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8135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299201" y="1353981"/>
            <a:ext cx="24628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77026" y="76201"/>
            <a:ext cx="11237220" cy="957001"/>
          </a:xfrm>
        </p:spPr>
        <p:txBody>
          <a:bodyPr>
            <a:noAutofit/>
          </a:bodyPr>
          <a:lstStyle/>
          <a:p>
            <a:r>
              <a:rPr lang="en-US" sz="3733" b="1" dirty="0"/>
              <a:t>Option 3: </a:t>
            </a:r>
            <a:r>
              <a:rPr lang="en-US" sz="3733" b="1" dirty="0" err="1"/>
              <a:t>Cefiderocol</a:t>
            </a:r>
            <a:r>
              <a:rPr lang="en-US" sz="3733" b="1" dirty="0"/>
              <a:t> for MDR Pseudomonas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43" y="1045605"/>
            <a:ext cx="3223648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000" y="1033201"/>
            <a:ext cx="8559800" cy="2667000"/>
          </a:xfrm>
          <a:prstGeom prst="rect">
            <a:avLst/>
          </a:prstGeom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142043" y="4546600"/>
            <a:ext cx="34139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 y/o woman with MDR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P. aeruginosa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BSI and IAI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92371" y="4546599"/>
            <a:ext cx="32236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Develops C/T resistance after 14 days</a:t>
            </a:r>
          </a:p>
          <a:p>
            <a:pPr marL="0" marR="0" lvl="0" indent="0" algn="ctr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Due to F147L mutation in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ampC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28001" y="4546599"/>
            <a:ext cx="37381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Corresponding FDC MICs increased from 2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 8 mg/L</a:t>
            </a:r>
          </a:p>
          <a:p>
            <a:pPr marL="0" marR="0" lvl="0" indent="0" algn="ctr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ctr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Mutations in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piuD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and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pirR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3555999" y="4749800"/>
            <a:ext cx="636372" cy="4064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7581907" y="4749800"/>
            <a:ext cx="636372" cy="4064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AEE567-41B8-42AF-B829-E273691D47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542" y="6550223"/>
            <a:ext cx="68344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 defTabSz="1218930">
              <a:defRPr/>
            </a:pPr>
            <a:r>
              <a:rPr lang="en-GB" sz="1400" dirty="0" err="1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Streling</a:t>
            </a:r>
            <a:r>
              <a:rPr lang="en-GB" sz="1400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 AP, et al. </a:t>
            </a:r>
            <a:r>
              <a:rPr lang="en-GB" sz="1400" i="1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CID </a:t>
            </a:r>
            <a:r>
              <a:rPr lang="en-GB" sz="1400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330824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  <p:bldP spid="1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9688F-3150-488B-AF00-684D0CBBD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67242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Whoa! Is this really possible?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DF54B-FAAF-4103-A0B7-156874237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043" y="1166018"/>
            <a:ext cx="10972800" cy="4525963"/>
          </a:xfrm>
        </p:spPr>
        <p:txBody>
          <a:bodyPr/>
          <a:lstStyle/>
          <a:p>
            <a:r>
              <a:rPr lang="en-US" dirty="0"/>
              <a:t>Short answer: Yes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86403CF-AB77-4F35-D640-E6AF934553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6071364"/>
              </p:ext>
            </p:extLst>
          </p:nvPr>
        </p:nvGraphicFramePr>
        <p:xfrm>
          <a:off x="231779" y="2044687"/>
          <a:ext cx="11728442" cy="1875716"/>
        </p:xfrm>
        <a:graphic>
          <a:graphicData uri="http://schemas.openxmlformats.org/drawingml/2006/table">
            <a:tbl>
              <a:tblPr firstRow="1" bandRow="1"/>
              <a:tblGrid>
                <a:gridCol w="791674">
                  <a:extLst>
                    <a:ext uri="{9D8B030D-6E8A-4147-A177-3AD203B41FA5}">
                      <a16:colId xmlns:a16="http://schemas.microsoft.com/office/drawing/2014/main" val="3120247417"/>
                    </a:ext>
                  </a:extLst>
                </a:gridCol>
                <a:gridCol w="593954">
                  <a:extLst>
                    <a:ext uri="{9D8B030D-6E8A-4147-A177-3AD203B41FA5}">
                      <a16:colId xmlns:a16="http://schemas.microsoft.com/office/drawing/2014/main" val="1906394990"/>
                    </a:ext>
                  </a:extLst>
                </a:gridCol>
                <a:gridCol w="624888">
                  <a:extLst>
                    <a:ext uri="{9D8B030D-6E8A-4147-A177-3AD203B41FA5}">
                      <a16:colId xmlns:a16="http://schemas.microsoft.com/office/drawing/2014/main" val="3724968745"/>
                    </a:ext>
                  </a:extLst>
                </a:gridCol>
                <a:gridCol w="1563261">
                  <a:extLst>
                    <a:ext uri="{9D8B030D-6E8A-4147-A177-3AD203B41FA5}">
                      <a16:colId xmlns:a16="http://schemas.microsoft.com/office/drawing/2014/main" val="253447274"/>
                    </a:ext>
                  </a:extLst>
                </a:gridCol>
                <a:gridCol w="787960">
                  <a:extLst>
                    <a:ext uri="{9D8B030D-6E8A-4147-A177-3AD203B41FA5}">
                      <a16:colId xmlns:a16="http://schemas.microsoft.com/office/drawing/2014/main" val="1504396977"/>
                    </a:ext>
                  </a:extLst>
                </a:gridCol>
                <a:gridCol w="905422">
                  <a:extLst>
                    <a:ext uri="{9D8B030D-6E8A-4147-A177-3AD203B41FA5}">
                      <a16:colId xmlns:a16="http://schemas.microsoft.com/office/drawing/2014/main" val="3064884379"/>
                    </a:ext>
                  </a:extLst>
                </a:gridCol>
                <a:gridCol w="1367709">
                  <a:extLst>
                    <a:ext uri="{9D8B030D-6E8A-4147-A177-3AD203B41FA5}">
                      <a16:colId xmlns:a16="http://schemas.microsoft.com/office/drawing/2014/main" val="615758201"/>
                    </a:ext>
                  </a:extLst>
                </a:gridCol>
                <a:gridCol w="1449251">
                  <a:extLst>
                    <a:ext uri="{9D8B030D-6E8A-4147-A177-3AD203B41FA5}">
                      <a16:colId xmlns:a16="http://schemas.microsoft.com/office/drawing/2014/main" val="1677016731"/>
                    </a:ext>
                  </a:extLst>
                </a:gridCol>
                <a:gridCol w="741219">
                  <a:extLst>
                    <a:ext uri="{9D8B030D-6E8A-4147-A177-3AD203B41FA5}">
                      <a16:colId xmlns:a16="http://schemas.microsoft.com/office/drawing/2014/main" val="1178926600"/>
                    </a:ext>
                  </a:extLst>
                </a:gridCol>
                <a:gridCol w="696968">
                  <a:extLst>
                    <a:ext uri="{9D8B030D-6E8A-4147-A177-3AD203B41FA5}">
                      <a16:colId xmlns:a16="http://schemas.microsoft.com/office/drawing/2014/main" val="115776396"/>
                    </a:ext>
                  </a:extLst>
                </a:gridCol>
                <a:gridCol w="708031">
                  <a:extLst>
                    <a:ext uri="{9D8B030D-6E8A-4147-A177-3AD203B41FA5}">
                      <a16:colId xmlns:a16="http://schemas.microsoft.com/office/drawing/2014/main" val="2674809225"/>
                    </a:ext>
                  </a:extLst>
                </a:gridCol>
                <a:gridCol w="741220">
                  <a:extLst>
                    <a:ext uri="{9D8B030D-6E8A-4147-A177-3AD203B41FA5}">
                      <a16:colId xmlns:a16="http://schemas.microsoft.com/office/drawing/2014/main" val="4234878788"/>
                    </a:ext>
                  </a:extLst>
                </a:gridCol>
                <a:gridCol w="756885">
                  <a:extLst>
                    <a:ext uri="{9D8B030D-6E8A-4147-A177-3AD203B41FA5}">
                      <a16:colId xmlns:a16="http://schemas.microsoft.com/office/drawing/2014/main" val="3793664007"/>
                    </a:ext>
                  </a:extLst>
                </a:gridCol>
              </a:tblGrid>
              <a:tr h="468929">
                <a:tc>
                  <a:txBody>
                    <a:bodyPr/>
                    <a:lstStyle>
                      <a:lvl1pPr marL="0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609459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218930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828392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437858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3047316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656775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266240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875703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dirty="0"/>
                        <a:t>Isolate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A5B"/>
                    </a:solidFill>
                  </a:tcPr>
                </a:tc>
                <a:tc>
                  <a:txBody>
                    <a:bodyPr/>
                    <a:lstStyle>
                      <a:lvl1pPr marL="0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609459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218930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828392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437858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3047316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656775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266240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875703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dirty="0"/>
                        <a:t>DOT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A5B"/>
                    </a:solidFill>
                  </a:tcPr>
                </a:tc>
                <a:tc>
                  <a:txBody>
                    <a:bodyPr/>
                    <a:lstStyle>
                      <a:lvl1pPr marL="0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609459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218930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828392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437858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3047316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656775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266240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875703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dirty="0"/>
                        <a:t>SNPs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A5B"/>
                    </a:solidFill>
                  </a:tcPr>
                </a:tc>
                <a:tc>
                  <a:txBody>
                    <a:bodyPr/>
                    <a:lstStyle>
                      <a:lvl1pPr marL="0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609459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218930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828392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437858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3047316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656775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266240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875703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dirty="0" err="1"/>
                        <a:t>AmpC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A5B"/>
                    </a:solidFill>
                  </a:tcPr>
                </a:tc>
                <a:tc>
                  <a:txBody>
                    <a:bodyPr/>
                    <a:lstStyle>
                      <a:lvl1pPr marL="0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609459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218930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828392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437858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3047316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656775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266240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875703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i="1" dirty="0" err="1"/>
                        <a:t>dacB</a:t>
                      </a:r>
                      <a:endParaRPr lang="en-US" sz="1600" i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A5B"/>
                    </a:solidFill>
                  </a:tcPr>
                </a:tc>
                <a:tc>
                  <a:txBody>
                    <a:bodyPr/>
                    <a:lstStyle>
                      <a:lvl1pPr marL="0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609459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218930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828392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437858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3047316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656775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266240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875703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i="1" dirty="0" err="1"/>
                        <a:t>ftsI</a:t>
                      </a:r>
                      <a:endParaRPr lang="en-US" sz="1600" i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A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 err="1">
                          <a:solidFill>
                            <a:schemeClr val="bg1"/>
                          </a:solidFill>
                        </a:rPr>
                        <a:t>pirR</a:t>
                      </a:r>
                      <a:endParaRPr lang="en-US" sz="1600" b="1" i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A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 err="1">
                          <a:solidFill>
                            <a:schemeClr val="bg1"/>
                          </a:solidFill>
                        </a:rPr>
                        <a:t>pirA</a:t>
                      </a:r>
                      <a:endParaRPr lang="en-US" sz="1600" b="1" i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A5B"/>
                    </a:solidFill>
                  </a:tcPr>
                </a:tc>
                <a:tc>
                  <a:txBody>
                    <a:bodyPr/>
                    <a:lstStyle>
                      <a:lvl1pPr marL="0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609459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218930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828392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437858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3047316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656775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266240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875703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i="0" dirty="0"/>
                        <a:t>C/T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A5B"/>
                    </a:solidFill>
                  </a:tcPr>
                </a:tc>
                <a:tc>
                  <a:txBody>
                    <a:bodyPr/>
                    <a:lstStyle>
                      <a:lvl1pPr marL="0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609459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218930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828392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437858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3047316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656775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266240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875703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i="0" dirty="0"/>
                        <a:t>CZA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A5B"/>
                    </a:solidFill>
                  </a:tcPr>
                </a:tc>
                <a:tc>
                  <a:txBody>
                    <a:bodyPr/>
                    <a:lstStyle>
                      <a:lvl1pPr marL="0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609459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218930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828392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437858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3047316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656775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266240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875703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i="0" dirty="0"/>
                        <a:t>IMI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A5B"/>
                    </a:solidFill>
                  </a:tcPr>
                </a:tc>
                <a:tc>
                  <a:txBody>
                    <a:bodyPr/>
                    <a:lstStyle>
                      <a:lvl1pPr marL="0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609459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218930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828392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437858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3047316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656775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266240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875703" algn="l" defTabSz="121893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i="0" dirty="0"/>
                        <a:t>IPR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A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solidFill>
                            <a:schemeClr val="bg1"/>
                          </a:solidFill>
                        </a:rPr>
                        <a:t>FDC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A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92919"/>
                  </a:ext>
                </a:extLst>
              </a:tr>
              <a:tr h="468929">
                <a:tc>
                  <a:txBody>
                    <a:bodyPr/>
                    <a:lstStyle>
                      <a:lvl1pPr marL="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59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3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392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858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316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775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24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703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A5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59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3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392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858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316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775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24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703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A5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59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3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392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858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316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775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24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703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dirty="0"/>
                        <a:t>--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A5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59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3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392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858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316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775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24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703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dirty="0"/>
                        <a:t>PDC-5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A5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59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3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392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858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316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775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24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703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dirty="0"/>
                        <a:t>WT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A5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59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3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392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858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316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775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24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703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dirty="0"/>
                        <a:t>WT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A5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WT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A5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WT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A5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59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3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392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858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316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775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24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703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A5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59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3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392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858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316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775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24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703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A5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59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3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392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858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316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775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24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703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dirty="0"/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A5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59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3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392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858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316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775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24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703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dirty="0"/>
                        <a:t>2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A5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0.25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A5B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170951"/>
                  </a:ext>
                </a:extLst>
              </a:tr>
              <a:tr h="468929">
                <a:tc>
                  <a:txBody>
                    <a:bodyPr/>
                    <a:lstStyle>
                      <a:lvl1pPr marL="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59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3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392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858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316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775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24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703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dirty="0"/>
                        <a:t>2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A5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59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3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392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858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316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775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24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703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dirty="0"/>
                        <a:t>26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A5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59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3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392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858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316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775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24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703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dirty="0"/>
                        <a:t>2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A5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59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3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392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858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316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775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24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703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b="1" dirty="0"/>
                        <a:t>P243S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A5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59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3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392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858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316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775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24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703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dirty="0"/>
                        <a:t>WT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A5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59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3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392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858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316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775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24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703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dirty="0"/>
                        <a:t>WT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A5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WT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A5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WT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A5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59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3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392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858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316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775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24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703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dirty="0"/>
                        <a:t>16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A5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59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3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392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858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316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775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24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703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A5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59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3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392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858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316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775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24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703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A5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59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3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392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858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316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775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24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703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A5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A5B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53631"/>
                  </a:ext>
                </a:extLst>
              </a:tr>
              <a:tr h="468929">
                <a:tc>
                  <a:txBody>
                    <a:bodyPr/>
                    <a:lstStyle>
                      <a:lvl1pPr marL="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59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3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392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858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316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775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24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703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dirty="0"/>
                        <a:t>3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A5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59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3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392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858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316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775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24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703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dirty="0"/>
                        <a:t>45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A5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59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3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392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858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316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775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24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703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dirty="0"/>
                        <a:t>291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A5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59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3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392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858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316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775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24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703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b="1" dirty="0"/>
                        <a:t>G183D, 243Gins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A5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59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3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392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858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316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775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24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703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b="1" dirty="0"/>
                        <a:t>S257L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A5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59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3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392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858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316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775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24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703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b="1" dirty="0"/>
                        <a:t>M460T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A5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 bp ins (FS)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A5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L642P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A5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59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3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392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858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316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775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24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703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dirty="0"/>
                        <a:t>128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A5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59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3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392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858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316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775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24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703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dirty="0"/>
                        <a:t>128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A5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59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3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392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858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316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775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24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703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A5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59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3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392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858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316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775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240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703" algn="l" defTabSz="121893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A5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16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A5B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125016"/>
                  </a:ext>
                </a:extLst>
              </a:tr>
            </a:tbl>
          </a:graphicData>
        </a:graphic>
      </p:graphicFrame>
      <p:pic>
        <p:nvPicPr>
          <p:cNvPr id="7170" name="Picture 2" descr="116 Blank Slot Machine Illustrations &amp; Clip Art - iStock">
            <a:extLst>
              <a:ext uri="{FF2B5EF4-FFF2-40B4-BE49-F238E27FC236}">
                <a16:creationId xmlns:a16="http://schemas.microsoft.com/office/drawing/2014/main" id="{50A4E74B-75A9-AEFD-D132-73D822767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642" y="4005942"/>
            <a:ext cx="3789315" cy="260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E8F60C-96AD-0F84-5EE3-040A78B6FF43}"/>
              </a:ext>
            </a:extLst>
          </p:cNvPr>
          <p:cNvSpPr txBox="1"/>
          <p:nvPr/>
        </p:nvSpPr>
        <p:spPr>
          <a:xfrm>
            <a:off x="8404686" y="5136920"/>
            <a:ext cx="1164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↑ </a:t>
            </a:r>
            <a:r>
              <a:rPr lang="en-US" sz="1600" b="1" dirty="0" err="1">
                <a:solidFill>
                  <a:srgbClr val="FF0000"/>
                </a:solidFill>
              </a:rPr>
              <a:t>ampC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80B8BC-CC29-AA63-6593-AE336A013707}"/>
              </a:ext>
            </a:extLst>
          </p:cNvPr>
          <p:cNvSpPr txBox="1"/>
          <p:nvPr/>
        </p:nvSpPr>
        <p:spPr>
          <a:xfrm>
            <a:off x="9374191" y="5136920"/>
            <a:ext cx="1164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PBP3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972CBE-8A16-4EA0-9B38-358632CE0A8E}"/>
              </a:ext>
            </a:extLst>
          </p:cNvPr>
          <p:cNvSpPr txBox="1"/>
          <p:nvPr/>
        </p:nvSpPr>
        <p:spPr>
          <a:xfrm>
            <a:off x="10283508" y="5136920"/>
            <a:ext cx="1164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TBDR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23862B-703A-5862-980D-2B637301C4A5}"/>
              </a:ext>
            </a:extLst>
          </p:cNvPr>
          <p:cNvSpPr txBox="1"/>
          <p:nvPr/>
        </p:nvSpPr>
        <p:spPr>
          <a:xfrm>
            <a:off x="8305800" y="6521325"/>
            <a:ext cx="3789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TBDR = </a:t>
            </a:r>
            <a:r>
              <a:rPr lang="en-US" i="1" dirty="0" err="1"/>
              <a:t>tonB</a:t>
            </a:r>
            <a:r>
              <a:rPr lang="en-US" i="1" dirty="0"/>
              <a:t>-</a:t>
            </a:r>
            <a:r>
              <a:rPr lang="en-US" dirty="0"/>
              <a:t>dependent receptor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6735D5-09DE-0373-90A6-6570D63B24DC}"/>
              </a:ext>
            </a:extLst>
          </p:cNvPr>
          <p:cNvSpPr txBox="1"/>
          <p:nvPr/>
        </p:nvSpPr>
        <p:spPr>
          <a:xfrm>
            <a:off x="168607" y="4136571"/>
            <a:ext cx="79120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14% (3/21) of patients that evolved </a:t>
            </a:r>
            <a:r>
              <a:rPr lang="en-US" sz="2400" dirty="0" err="1"/>
              <a:t>ceftolozane</a:t>
            </a:r>
            <a:r>
              <a:rPr lang="en-US" sz="2400" dirty="0"/>
              <a:t>-tazobactam resistance showed cross resistance to </a:t>
            </a:r>
            <a:r>
              <a:rPr lang="en-US" sz="2400" dirty="0" err="1"/>
              <a:t>cefiderocol</a:t>
            </a:r>
            <a:endParaRPr lang="en-US" sz="2400" dirty="0"/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Median </a:t>
            </a:r>
            <a:r>
              <a:rPr lang="en-US" sz="2400" dirty="0" err="1"/>
              <a:t>cefiderocol</a:t>
            </a:r>
            <a:r>
              <a:rPr lang="en-US" sz="2400" dirty="0"/>
              <a:t> MICs were increased by 4-fold following exposure to </a:t>
            </a:r>
            <a:r>
              <a:rPr lang="en-US" sz="2400" dirty="0" err="1"/>
              <a:t>ceftolozane</a:t>
            </a:r>
            <a:r>
              <a:rPr lang="en-US" sz="2400" dirty="0"/>
              <a:t>-tazobactam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AA4EFC-18DB-F056-06C9-99D116599B81}"/>
              </a:ext>
            </a:extLst>
          </p:cNvPr>
          <p:cNvSpPr/>
          <p:nvPr/>
        </p:nvSpPr>
        <p:spPr>
          <a:xfrm>
            <a:off x="8305800" y="2044687"/>
            <a:ext cx="1491343" cy="18757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0785E2-2578-6656-89A6-570D291EDCDE}"/>
              </a:ext>
            </a:extLst>
          </p:cNvPr>
          <p:cNvSpPr/>
          <p:nvPr/>
        </p:nvSpPr>
        <p:spPr>
          <a:xfrm>
            <a:off x="11214550" y="2003513"/>
            <a:ext cx="745672" cy="18757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E472D5-099F-0DD5-B3F8-B3F961F20500}"/>
              </a:ext>
            </a:extLst>
          </p:cNvPr>
          <p:cNvSpPr txBox="1"/>
          <p:nvPr/>
        </p:nvSpPr>
        <p:spPr>
          <a:xfrm>
            <a:off x="10044335" y="1370788"/>
            <a:ext cx="2340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FDC = </a:t>
            </a:r>
            <a:r>
              <a:rPr lang="en-US" dirty="0" err="1"/>
              <a:t>Cefiderocol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41495F-4E61-46B4-851D-358AD1172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82" y="6291731"/>
            <a:ext cx="68344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1218930">
              <a:defRPr/>
            </a:pPr>
            <a:r>
              <a:rPr lang="en-GB" sz="1400" dirty="0" err="1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Streling</a:t>
            </a:r>
            <a:r>
              <a:rPr lang="en-GB" sz="1400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 AP, et al. </a:t>
            </a:r>
            <a:r>
              <a:rPr lang="en-GB" sz="1400" i="1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CID </a:t>
            </a:r>
            <a:r>
              <a:rPr lang="en-GB" sz="1400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2020</a:t>
            </a:r>
          </a:p>
          <a:p>
            <a:pPr defTabSz="1218930">
              <a:defRPr/>
            </a:pPr>
            <a:r>
              <a:rPr lang="en-GB" sz="1400" dirty="0" err="1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Simner</a:t>
            </a:r>
            <a:r>
              <a:rPr lang="en-GB" sz="1400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 PJ, et al. </a:t>
            </a:r>
            <a:r>
              <a:rPr lang="en-GB" sz="1400" i="1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OFID </a:t>
            </a:r>
            <a:r>
              <a:rPr lang="en-GB" sz="1400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47280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 animBg="1"/>
      <p:bldP spid="1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063" y="1484025"/>
            <a:ext cx="11458011" cy="485739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Brief review of how 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P. aeruginosa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evade killing by </a:t>
            </a:r>
            <a:r>
              <a:rPr lang="el-GR" dirty="0">
                <a:solidFill>
                  <a:schemeClr val="bg1">
                    <a:lumMod val="75000"/>
                  </a:schemeClr>
                </a:solidFill>
              </a:rPr>
              <a:t>β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-lactam antibiotics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How well do the newest </a:t>
            </a:r>
            <a:r>
              <a:rPr lang="el-GR" dirty="0">
                <a:solidFill>
                  <a:schemeClr val="bg1">
                    <a:lumMod val="75000"/>
                  </a:schemeClr>
                </a:solidFill>
              </a:rPr>
              <a:t>β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-lactams expand our armamentarium?</a:t>
            </a:r>
          </a:p>
          <a:p>
            <a:endParaRPr lang="en-US" dirty="0"/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Emerging phenotypes with interesting genotypes clinicians need to know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Cross-resistance and collateral susceptibility mechanisms that impact patient care </a:t>
            </a:r>
          </a:p>
          <a:p>
            <a:endParaRPr lang="en-US" dirty="0"/>
          </a:p>
          <a:p>
            <a:r>
              <a:rPr lang="en-US" b="1" dirty="0"/>
              <a:t>Looking forward – what is the preferred agent for MDR </a:t>
            </a:r>
            <a:r>
              <a:rPr lang="en-US" b="1" i="1" dirty="0"/>
              <a:t>P. aeruginosa</a:t>
            </a:r>
            <a:r>
              <a:rPr lang="en-US" b="1" dirty="0"/>
              <a:t>?</a:t>
            </a:r>
          </a:p>
          <a:p>
            <a:pPr lvl="1"/>
            <a:r>
              <a:rPr lang="en-US" b="1" dirty="0"/>
              <a:t>Is one new agent better than another?</a:t>
            </a:r>
          </a:p>
          <a:p>
            <a:pPr lvl="1"/>
            <a:r>
              <a:rPr lang="en-US" b="1" dirty="0"/>
              <a:t>Do we need to be more aggressive in using newer </a:t>
            </a:r>
            <a:r>
              <a:rPr lang="el-GR" b="1" dirty="0"/>
              <a:t>β</a:t>
            </a:r>
            <a:r>
              <a:rPr lang="en-US" b="1" dirty="0"/>
              <a:t>-lactams?</a:t>
            </a:r>
          </a:p>
        </p:txBody>
      </p:sp>
    </p:spTree>
    <p:extLst>
      <p:ext uri="{BB962C8B-B14F-4D97-AF65-F5344CB8AC3E}">
        <p14:creationId xmlns:p14="http://schemas.microsoft.com/office/powerpoint/2010/main" val="24016666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66887-D5AF-6A1C-F09C-E2560C8EF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IDSA Guidance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91476E3-16AE-E61E-81D4-DD9BD0417F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12247" y="235158"/>
            <a:ext cx="3976982" cy="1703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0443D1-263E-FA9A-633E-3025E855668A}"/>
              </a:ext>
            </a:extLst>
          </p:cNvPr>
          <p:cNvSpPr txBox="1"/>
          <p:nvPr/>
        </p:nvSpPr>
        <p:spPr>
          <a:xfrm>
            <a:off x="4882241" y="6342973"/>
            <a:ext cx="7903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Available at: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https://www.idsociety.org/practice-guideline/amr-guidance/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9609B7-DD57-69D7-ECBA-7B3F1474C704}"/>
              </a:ext>
            </a:extLst>
          </p:cNvPr>
          <p:cNvSpPr txBox="1"/>
          <p:nvPr/>
        </p:nvSpPr>
        <p:spPr>
          <a:xfrm>
            <a:off x="522513" y="1761355"/>
            <a:ext cx="11473544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 recommendations: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difficult-to-treat (DTR)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P. aeruginosa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infections consider the following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Ceftolozane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-tazobactam, ceftazidime-avibactam, and imipenem-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relebactam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as monotherapy are preferred options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Cefiderocol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as monotherapy is an alternative agent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Combination therapy not recommended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Nebulized antibiotics not recommended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Risk of treatment-emergent resistance may be higher for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ceftolozane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-tazobactam and ceftazidime-avibactam compared to others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288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66887-D5AF-6A1C-F09C-E2560C8EF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ESCMID Guidelines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0443D1-263E-FA9A-633E-3025E855668A}"/>
              </a:ext>
            </a:extLst>
          </p:cNvPr>
          <p:cNvSpPr txBox="1"/>
          <p:nvPr/>
        </p:nvSpPr>
        <p:spPr>
          <a:xfrm>
            <a:off x="4882241" y="6342973"/>
            <a:ext cx="7903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Paul M, et al.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Clin Micro Infect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2022;28:521-547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9609B7-DD57-69D7-ECBA-7B3F1474C704}"/>
              </a:ext>
            </a:extLst>
          </p:cNvPr>
          <p:cNvSpPr txBox="1"/>
          <p:nvPr/>
        </p:nvSpPr>
        <p:spPr>
          <a:xfrm>
            <a:off x="548392" y="1770253"/>
            <a:ext cx="114735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 recommendations: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carbapenem-resistant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P. aeruginosa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infections consider the following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Ceftolozane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-tazobactam is the preferred option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Insufficient evidence to recommend ceftazidime-avibactam, imipenem-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relebactam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and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cefiderocol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at this time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Combination therapy not recommended for new BL-BLI agents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Combination therapy is recommended if using polymyxins, aminoglycosides, or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fosfomycin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C1E6AF-DECA-486A-9096-6CA1CAA9D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3169" y="196117"/>
            <a:ext cx="3469705" cy="186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0994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AFBF1-D2E8-4A77-BB4C-7669587C2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Ceftolozane</a:t>
            </a:r>
            <a:r>
              <a:rPr lang="en-US" dirty="0"/>
              <a:t>-tazobactam real-world evidence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4DD2D7F-1FD7-4623-8D14-CEE983466D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3953702"/>
              </p:ext>
            </p:extLst>
          </p:nvPr>
        </p:nvGraphicFramePr>
        <p:xfrm>
          <a:off x="406400" y="1397000"/>
          <a:ext cx="5486400" cy="52473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1">
            <a:extLst>
              <a:ext uri="{FF2B5EF4-FFF2-40B4-BE49-F238E27FC236}">
                <a16:creationId xmlns:a16="http://schemas.microsoft.com/office/drawing/2014/main" id="{9488A2BC-962F-4BB4-A66C-5BECAC44F7EE}"/>
              </a:ext>
            </a:extLst>
          </p:cNvPr>
          <p:cNvSpPr txBox="1"/>
          <p:nvPr/>
        </p:nvSpPr>
        <p:spPr>
          <a:xfrm>
            <a:off x="3632440" y="3748177"/>
            <a:ext cx="1320800" cy="4064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P&lt;0.001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41CE2C-9B9F-48EE-8210-8F97ED1BA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494" y="1495726"/>
            <a:ext cx="4432224" cy="1437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645F15-07E0-4232-A239-3C74D5E3EA50}"/>
              </a:ext>
            </a:extLst>
          </p:cNvPr>
          <p:cNvSpPr txBox="1"/>
          <p:nvPr/>
        </p:nvSpPr>
        <p:spPr>
          <a:xfrm>
            <a:off x="5772991" y="3245860"/>
            <a:ext cx="64245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marR="0" lvl="0" indent="-380990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Retrospective, multicenter cohort study </a:t>
            </a:r>
          </a:p>
          <a:p>
            <a:pPr marL="990450" marR="0" lvl="1" indent="-380990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 centers in the US</a:t>
            </a:r>
          </a:p>
          <a:p>
            <a:pPr marL="990450" marR="0" lvl="1" indent="-380990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Receipt of C/T or Poly/AG for at least 48 hours as definitive therapy</a:t>
            </a:r>
          </a:p>
          <a:p>
            <a:pPr marL="990450" marR="0" lvl="1" indent="-380990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Mixed infection types; mostly pneumonia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990450" marR="0" lvl="1" indent="-380990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100 patients in each arm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990450" marR="0" lvl="1" indent="-380990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80990" marR="0" lvl="0" indent="-380990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NNT with C/T for one additional cure = 5</a:t>
            </a:r>
          </a:p>
          <a:p>
            <a:pPr marL="380990" marR="0" lvl="0" indent="-380990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NNH with Poly/AG for one case of AKI = 4</a:t>
            </a:r>
          </a:p>
        </p:txBody>
      </p:sp>
      <p:pic>
        <p:nvPicPr>
          <p:cNvPr id="8194" name="Picture 2" descr="jmpogue | UM College of Pharmacy">
            <a:extLst>
              <a:ext uri="{FF2B5EF4-FFF2-40B4-BE49-F238E27FC236}">
                <a16:creationId xmlns:a16="http://schemas.microsoft.com/office/drawing/2014/main" id="{F2345AEB-204A-4690-8302-C2AA91F0D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2718" y="1495726"/>
            <a:ext cx="1228813" cy="143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7100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AFBF1-D2E8-4A77-BB4C-7669587C2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Ceftolozane</a:t>
            </a:r>
            <a:r>
              <a:rPr lang="en-US" dirty="0"/>
              <a:t>-tazobactam real-world evidence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4DD2D7F-1FD7-4623-8D14-CEE983466D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2711990"/>
              </p:ext>
            </p:extLst>
          </p:nvPr>
        </p:nvGraphicFramePr>
        <p:xfrm>
          <a:off x="406400" y="1397000"/>
          <a:ext cx="5486400" cy="52473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1">
            <a:extLst>
              <a:ext uri="{FF2B5EF4-FFF2-40B4-BE49-F238E27FC236}">
                <a16:creationId xmlns:a16="http://schemas.microsoft.com/office/drawing/2014/main" id="{9488A2BC-962F-4BB4-A66C-5BECAC44F7EE}"/>
              </a:ext>
            </a:extLst>
          </p:cNvPr>
          <p:cNvSpPr txBox="1"/>
          <p:nvPr/>
        </p:nvSpPr>
        <p:spPr>
          <a:xfrm>
            <a:off x="3632440" y="3427213"/>
            <a:ext cx="1320800" cy="4064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P&lt;0.001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645F15-07E0-4232-A239-3C74D5E3EA50}"/>
              </a:ext>
            </a:extLst>
          </p:cNvPr>
          <p:cNvSpPr txBox="1"/>
          <p:nvPr/>
        </p:nvSpPr>
        <p:spPr>
          <a:xfrm>
            <a:off x="5848709" y="3075981"/>
            <a:ext cx="593689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marR="0" lvl="0" indent="-380990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Retrospective, multicenter cohort study </a:t>
            </a:r>
          </a:p>
          <a:p>
            <a:pPr marL="990450" marR="0" lvl="1" indent="-380990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centers in Saudi Arabia</a:t>
            </a:r>
          </a:p>
          <a:p>
            <a:pPr marL="990450" marR="0" lvl="1" indent="-380990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Receipt of C/T or colistin for at least 48 hours as definitive therapy</a:t>
            </a:r>
          </a:p>
          <a:p>
            <a:pPr marL="990450" marR="0" lvl="1" indent="-380990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N=82 for C/T and N=100 for colistin</a:t>
            </a:r>
          </a:p>
          <a:p>
            <a:pPr marL="533250" indent="-380990" defTabSz="1218930"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marL="533250" indent="-380990" defTabSz="121893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In multivariable analysis, treatment with C/T was independently associated with clinical cure (OR=2.47, 95% CI:1.16-5.27)</a:t>
            </a:r>
          </a:p>
          <a:p>
            <a:pPr marL="990450" marR="0" lvl="1" indent="-380990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990450" marR="0" lvl="1" indent="-380990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1F7E54-F612-49C7-AAC1-E685C975B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800" y="1316337"/>
            <a:ext cx="3289738" cy="1609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File:Flag of Saudi Arabia.svg - Wikimedia Commons">
            <a:extLst>
              <a:ext uri="{FF2B5EF4-FFF2-40B4-BE49-F238E27FC236}">
                <a16:creationId xmlns:a16="http://schemas.microsoft.com/office/drawing/2014/main" id="{10B09BD9-40C7-4FF5-9F8B-56EE21379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3796" y="1433374"/>
            <a:ext cx="2118014" cy="141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8258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Content Placeholder 3"/>
          <p:cNvGraphicFramePr>
            <a:graphicFrameLocks noGrp="1"/>
          </p:cNvGraphicFramePr>
          <p:nvPr>
            <p:ph idx="1"/>
          </p:nvPr>
        </p:nvGraphicFramePr>
        <p:xfrm>
          <a:off x="3149600" y="126975"/>
          <a:ext cx="8839202" cy="640284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504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2117">
                  <a:extLst>
                    <a:ext uri="{9D8B030D-6E8A-4147-A177-3AD203B41FA5}">
                      <a16:colId xmlns:a16="http://schemas.microsoft.com/office/drawing/2014/main" val="2001640536"/>
                    </a:ext>
                  </a:extLst>
                </a:gridCol>
                <a:gridCol w="1201445">
                  <a:extLst>
                    <a:ext uri="{9D8B030D-6E8A-4147-A177-3AD203B41FA5}">
                      <a16:colId xmlns:a16="http://schemas.microsoft.com/office/drawing/2014/main" val="1259059421"/>
                    </a:ext>
                  </a:extLst>
                </a:gridCol>
                <a:gridCol w="12014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3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1445">
                  <a:extLst>
                    <a:ext uri="{9D8B030D-6E8A-4147-A177-3AD203B41FA5}">
                      <a16:colId xmlns:a16="http://schemas.microsoft.com/office/drawing/2014/main" val="1175913342"/>
                    </a:ext>
                  </a:extLst>
                </a:gridCol>
                <a:gridCol w="1115627">
                  <a:extLst>
                    <a:ext uri="{9D8B030D-6E8A-4147-A177-3AD203B41FA5}">
                      <a16:colId xmlns:a16="http://schemas.microsoft.com/office/drawing/2014/main" val="2067444617"/>
                    </a:ext>
                  </a:extLst>
                </a:gridCol>
              </a:tblGrid>
              <a:tr h="944527">
                <a:tc>
                  <a:txBody>
                    <a:bodyPr/>
                    <a:lstStyle/>
                    <a:p>
                      <a:pPr algn="ctr"/>
                      <a:endParaRPr lang="en-US" sz="1900" dirty="0"/>
                    </a:p>
                  </a:txBody>
                  <a:tcPr marL="121920" marR="121920" marT="45732" marB="457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Meropenem</a:t>
                      </a:r>
                      <a:endParaRPr lang="en-US" sz="1400" dirty="0"/>
                    </a:p>
                  </a:txBody>
                  <a:tcPr marL="121920" marR="121920" marT="45732" marB="45732" anchor="ctr"/>
                </a:tc>
                <a:tc>
                  <a:txBody>
                    <a:bodyPr/>
                    <a:lstStyle/>
                    <a:p>
                      <a:pPr marL="0" marR="0" lvl="0" indent="0" algn="ctr" defTabSz="9142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/>
                        <a:t>Ceftolozane-tazobactam</a:t>
                      </a:r>
                      <a:endParaRPr lang="en-US" sz="1400" baseline="30000" dirty="0"/>
                    </a:p>
                  </a:txBody>
                  <a:tcPr marL="121920" marR="121920" marT="45732" marB="457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Ceftazidime</a:t>
                      </a:r>
                      <a:r>
                        <a:rPr lang="en-US" sz="1400" dirty="0"/>
                        <a:t>-avibactam</a:t>
                      </a:r>
                      <a:endParaRPr lang="en-US" sz="1400" baseline="30000" dirty="0"/>
                    </a:p>
                  </a:txBody>
                  <a:tcPr marL="121920" marR="121920" marT="45732" marB="457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Meropenem</a:t>
                      </a:r>
                      <a:r>
                        <a:rPr lang="en-US" sz="1400" dirty="0"/>
                        <a:t>- </a:t>
                      </a:r>
                      <a:r>
                        <a:rPr lang="en-US" sz="1400" dirty="0" err="1"/>
                        <a:t>vaborbactam</a:t>
                      </a:r>
                      <a:endParaRPr lang="en-US" sz="1400" baseline="30000" dirty="0"/>
                    </a:p>
                  </a:txBody>
                  <a:tcPr marL="121920" marR="121920" marT="45732" marB="45732" anchor="ctr"/>
                </a:tc>
                <a:tc>
                  <a:txBody>
                    <a:bodyPr/>
                    <a:lstStyle/>
                    <a:p>
                      <a:pPr marL="0" marR="0" lvl="0" indent="0" algn="ctr" defTabSz="9142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/>
                        <a:t>Imipenem</a:t>
                      </a:r>
                      <a:r>
                        <a:rPr lang="en-US" sz="1400" dirty="0"/>
                        <a:t>- </a:t>
                      </a:r>
                      <a:r>
                        <a:rPr lang="en-US" sz="1400" dirty="0" err="1"/>
                        <a:t>relebactam</a:t>
                      </a:r>
                      <a:endParaRPr lang="en-US" sz="1400" baseline="30000" dirty="0"/>
                    </a:p>
                  </a:txBody>
                  <a:tcPr marL="121920" marR="121920" marT="45732" marB="45732" anchor="ctr"/>
                </a:tc>
                <a:tc>
                  <a:txBody>
                    <a:bodyPr/>
                    <a:lstStyle/>
                    <a:p>
                      <a:pPr marL="0" marR="0" lvl="0" indent="0" algn="ctr" defTabSz="9142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/>
                        <a:t>Cefiderocol</a:t>
                      </a:r>
                      <a:endParaRPr lang="en-US" sz="1400" baseline="30000" dirty="0"/>
                    </a:p>
                  </a:txBody>
                  <a:tcPr marL="121920" marR="121920" marT="45732" marB="45732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8025">
                <a:tc>
                  <a:txBody>
                    <a:bodyPr/>
                    <a:lstStyle/>
                    <a:p>
                      <a:r>
                        <a:rPr lang="en-US" sz="1400" b="1" dirty="0"/>
                        <a:t>ESBL</a:t>
                      </a:r>
                      <a:endParaRPr lang="en-US" sz="1400" b="1" baseline="30000" dirty="0"/>
                    </a:p>
                  </a:txBody>
                  <a:tcPr marL="121920" marR="121920" marT="45732" marB="45732"/>
                </a:tc>
                <a:tc>
                  <a:txBody>
                    <a:bodyPr/>
                    <a:lstStyle/>
                    <a:p>
                      <a:pPr marL="0" marR="0" lvl="0" indent="0" algn="ctr" defTabSz="12189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B050"/>
                          </a:solidFill>
                          <a:sym typeface="Wingdings 2"/>
                        </a:rPr>
                        <a:t>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 marL="121920" marR="121920" marT="45732" marB="457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B050"/>
                          </a:solidFill>
                          <a:sym typeface="Wingdings 2"/>
                        </a:rPr>
                        <a:t>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 marL="121920" marR="121920" marT="45732" marB="457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B050"/>
                          </a:solidFill>
                          <a:sym typeface="Wingdings 2"/>
                        </a:rPr>
                        <a:t>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 marL="121920" marR="121920" marT="45732" marB="4573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>
                          <a:solidFill>
                            <a:srgbClr val="00B050"/>
                          </a:solidFill>
                          <a:sym typeface="Wingdings 2"/>
                        </a:rPr>
                        <a:t>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 marL="121920" marR="121920" marT="45732" marB="4573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>
                          <a:solidFill>
                            <a:srgbClr val="00B050"/>
                          </a:solidFill>
                          <a:sym typeface="Wingdings 2"/>
                        </a:rPr>
                        <a:t>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 marL="121920" marR="121920" marT="45732" marB="4573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B050"/>
                          </a:solidFill>
                          <a:sym typeface="Wingdings 2"/>
                        </a:rPr>
                        <a:t>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 marL="121920" marR="121920" marT="45732" marB="45732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025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CTX-M</a:t>
                      </a:r>
                    </a:p>
                  </a:txBody>
                  <a:tcPr marL="121920" marR="121920" marT="45732" marB="45732"/>
                </a:tc>
                <a:tc>
                  <a:txBody>
                    <a:bodyPr/>
                    <a:lstStyle/>
                    <a:p>
                      <a:pPr marL="0" marR="0" lvl="0" indent="0" algn="ctr" defTabSz="12189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B050"/>
                          </a:solidFill>
                          <a:sym typeface="Wingdings 2"/>
                        </a:rPr>
                        <a:t>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 marL="121920" marR="121920" marT="45732" marB="45732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B050"/>
                          </a:solidFill>
                          <a:sym typeface="Wingdings 2"/>
                        </a:rPr>
                        <a:t>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 marL="121920" marR="121920" marT="45732" marB="4573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B050"/>
                          </a:solidFill>
                          <a:sym typeface="Wingdings 2"/>
                        </a:rPr>
                        <a:t>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 marL="121920" marR="121920" marT="45732" marB="4573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B050"/>
                          </a:solidFill>
                          <a:sym typeface="Wingdings 2"/>
                        </a:rPr>
                        <a:t>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 marL="121920" marR="121920" marT="45732" marB="4573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B050"/>
                          </a:solidFill>
                          <a:sym typeface="Wingdings 2"/>
                        </a:rPr>
                        <a:t>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 marL="121920" marR="121920" marT="45732" marB="4573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B050"/>
                          </a:solidFill>
                          <a:sym typeface="Wingdings 2"/>
                        </a:rPr>
                        <a:t>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 marL="121920" marR="121920" marT="45732" marB="45732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8025">
                <a:tc>
                  <a:txBody>
                    <a:bodyPr/>
                    <a:lstStyle/>
                    <a:p>
                      <a:r>
                        <a:rPr lang="en-US" sz="1400" b="1" dirty="0"/>
                        <a:t>CRE</a:t>
                      </a:r>
                    </a:p>
                  </a:txBody>
                  <a:tcPr marL="121920" marR="121920" marT="45732" marB="45732"/>
                </a:tc>
                <a:tc>
                  <a:txBody>
                    <a:bodyPr/>
                    <a:lstStyle/>
                    <a:p>
                      <a:pPr marL="0" marR="0" lvl="0" indent="0" algn="ctr" defTabSz="12189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sym typeface="Wingdings"/>
                        </a:rPr>
                        <a:t></a:t>
                      </a:r>
                      <a:endParaRPr lang="en-GB" sz="24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marT="45732" marB="45732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sym typeface="Wingdings"/>
                        </a:rPr>
                        <a:t></a:t>
                      </a:r>
                      <a:endParaRPr lang="en-GB" sz="24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marT="45732" marB="4573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B050"/>
                          </a:solidFill>
                          <a:sym typeface="Wingdings 2"/>
                        </a:rPr>
                        <a:t>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 marL="121920" marR="121920" marT="45732" marB="4573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B050"/>
                          </a:solidFill>
                          <a:sym typeface="Wingdings 2"/>
                        </a:rPr>
                        <a:t>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 marL="121920" marR="121920" marT="45732" marB="4573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B050"/>
                          </a:solidFill>
                          <a:sym typeface="Wingdings 2"/>
                        </a:rPr>
                        <a:t>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 marL="121920" marR="121920" marT="45732" marB="4573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B050"/>
                          </a:solidFill>
                          <a:sym typeface="Wingdings 2"/>
                        </a:rPr>
                        <a:t>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 marL="121920" marR="121920" marT="45732" marB="45732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8025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KPC</a:t>
                      </a:r>
                    </a:p>
                  </a:txBody>
                  <a:tcPr marL="121920" marR="121920" marT="45732" marB="45732"/>
                </a:tc>
                <a:tc>
                  <a:txBody>
                    <a:bodyPr/>
                    <a:lstStyle/>
                    <a:p>
                      <a:pPr marL="0" marR="0" lvl="0" indent="0" algn="ctr" defTabSz="12189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24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sym typeface="Wingdings"/>
                        </a:rPr>
                        <a:t></a:t>
                      </a:r>
                      <a:endParaRPr lang="en-GB" sz="24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marT="45732" marB="45732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sym typeface="Wingdings"/>
                        </a:rPr>
                        <a:t></a:t>
                      </a:r>
                      <a:endParaRPr lang="en-GB" sz="24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marT="45732" marB="4573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B050"/>
                          </a:solidFill>
                          <a:sym typeface="Wingdings 2"/>
                        </a:rPr>
                        <a:t>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 marL="121920" marR="121920" marT="45732" marB="4573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B050"/>
                          </a:solidFill>
                          <a:sym typeface="Wingdings 2"/>
                        </a:rPr>
                        <a:t>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 marL="121920" marR="121920" marT="45732" marB="4573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B050"/>
                          </a:solidFill>
                          <a:sym typeface="Wingdings 2"/>
                        </a:rPr>
                        <a:t>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 marL="121920" marR="121920" marT="45732" marB="4573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B050"/>
                          </a:solidFill>
                          <a:sym typeface="Wingdings 2"/>
                        </a:rPr>
                        <a:t>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 marL="121920" marR="121920" marT="45732" marB="45732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8025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MBL</a:t>
                      </a:r>
                    </a:p>
                  </a:txBody>
                  <a:tcPr marL="121920" marR="121920" marT="45732" marB="45732"/>
                </a:tc>
                <a:tc>
                  <a:txBody>
                    <a:bodyPr/>
                    <a:lstStyle/>
                    <a:p>
                      <a:pPr marL="0" marR="0" lvl="0" indent="0" algn="ctr" defTabSz="12189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24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sym typeface="Wingdings"/>
                        </a:rPr>
                        <a:t></a:t>
                      </a:r>
                      <a:endParaRPr lang="en-GB" sz="24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marT="45732" marB="45732"/>
                </a:tc>
                <a:tc>
                  <a:txBody>
                    <a:bodyPr/>
                    <a:lstStyle/>
                    <a:p>
                      <a:pPr marL="0" marR="0" lvl="0" indent="0" algn="ctr" defTabSz="9142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sym typeface="Wingdings"/>
                        </a:rPr>
                        <a:t></a:t>
                      </a:r>
                      <a:endParaRPr lang="en-GB" sz="24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marT="45732" marB="457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sym typeface="Wingdings"/>
                        </a:rPr>
                        <a:t></a:t>
                      </a:r>
                      <a:endParaRPr lang="en-GB" sz="24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marT="45732" marB="457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sym typeface="Wingdings"/>
                        </a:rPr>
                        <a:t></a:t>
                      </a:r>
                      <a:endParaRPr lang="en-GB" sz="2400" dirty="0">
                        <a:solidFill>
                          <a:srgbClr val="FF0000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121920" marR="121920" marT="45732" marB="457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sym typeface="Wingdings"/>
                        </a:rPr>
                        <a:t></a:t>
                      </a:r>
                      <a:endParaRPr lang="en-GB" sz="2400" dirty="0">
                        <a:solidFill>
                          <a:srgbClr val="FF0000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121920" marR="121920" marT="45732" marB="45732" anchor="ctr"/>
                </a:tc>
                <a:tc>
                  <a:txBody>
                    <a:bodyPr/>
                    <a:lstStyle/>
                    <a:p>
                      <a:pPr marL="0" marR="0" lvl="0" indent="0" algn="ctr" defTabSz="9142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B050"/>
                          </a:solidFill>
                          <a:sym typeface="Wingdings 2"/>
                        </a:rPr>
                        <a:t>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 marL="121920" marR="121920" marT="45732" marB="45732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8025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OXA-48</a:t>
                      </a:r>
                    </a:p>
                  </a:txBody>
                  <a:tcPr marL="121920" marR="121920" marT="45732" marB="45732"/>
                </a:tc>
                <a:tc>
                  <a:txBody>
                    <a:bodyPr/>
                    <a:lstStyle/>
                    <a:p>
                      <a:pPr marL="0" marR="0" lvl="0" indent="0" algn="ctr" defTabSz="12189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400" b="1" dirty="0">
                          <a:sym typeface="Wingdings 2"/>
                        </a:rPr>
                        <a:t>±</a:t>
                      </a:r>
                    </a:p>
                  </a:txBody>
                  <a:tcPr marL="121920" marR="121920" marT="45732" marB="45732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ym typeface="Wingdings 2"/>
                        </a:rPr>
                        <a:t>±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45732" marB="4573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B050"/>
                          </a:solidFill>
                          <a:sym typeface="Wingdings 2"/>
                        </a:rPr>
                        <a:t>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 marL="121920" marR="121920" marT="45732" marB="457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sym typeface="Wingdings"/>
                        </a:rPr>
                        <a:t></a:t>
                      </a:r>
                      <a:endParaRPr lang="en-GB" sz="24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marT="45732" marB="457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sym typeface="Wingdings"/>
                        </a:rPr>
                        <a:t></a:t>
                      </a:r>
                      <a:endParaRPr lang="en-GB" sz="24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marT="45732" marB="45732" anchor="ctr"/>
                </a:tc>
                <a:tc>
                  <a:txBody>
                    <a:bodyPr/>
                    <a:lstStyle/>
                    <a:p>
                      <a:pPr marL="0" marR="0" lvl="0" indent="0" algn="ctr" defTabSz="9142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B050"/>
                          </a:solidFill>
                          <a:sym typeface="Wingdings 2"/>
                        </a:rPr>
                        <a:t>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 marL="121920" marR="121920" marT="45732" marB="45732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8025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400" b="1" i="1" dirty="0"/>
                        <a:t>P.</a:t>
                      </a:r>
                      <a:r>
                        <a:rPr lang="en-US" sz="1400" b="1" i="1" baseline="0" dirty="0"/>
                        <a:t> aeruginosa</a:t>
                      </a:r>
                      <a:endParaRPr lang="en-US" sz="1400" b="1" i="1" dirty="0"/>
                    </a:p>
                  </a:txBody>
                  <a:tcPr marL="121920" marR="121920" marT="45732" marB="45732"/>
                </a:tc>
                <a:tc>
                  <a:txBody>
                    <a:bodyPr/>
                    <a:lstStyle/>
                    <a:p>
                      <a:pPr marL="0" marR="0" lvl="0" indent="0" algn="ctr" defTabSz="12189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400" b="1" dirty="0">
                          <a:sym typeface="Wingdings 2"/>
                        </a:rPr>
                        <a:t>±</a:t>
                      </a:r>
                    </a:p>
                  </a:txBody>
                  <a:tcPr marL="121920" marR="121920" marT="45732" marB="45732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B050"/>
                          </a:solidFill>
                          <a:sym typeface="Wingdings 2"/>
                        </a:rPr>
                        <a:t>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 marL="121920" marR="121920" marT="45732" marB="4573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B050"/>
                          </a:solidFill>
                          <a:sym typeface="Wingdings 2"/>
                        </a:rPr>
                        <a:t>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 marL="121920" marR="121920" marT="45732" marB="4573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B050"/>
                          </a:solidFill>
                          <a:sym typeface="Wingdings 2"/>
                        </a:rPr>
                        <a:t>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 marL="121920" marR="121920" marT="45732" marB="4573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B050"/>
                          </a:solidFill>
                          <a:sym typeface="Wingdings 2"/>
                        </a:rPr>
                        <a:t>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 marL="121920" marR="121920" marT="45732" marB="4573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B050"/>
                          </a:solidFill>
                          <a:sym typeface="Wingdings 2"/>
                        </a:rPr>
                        <a:t>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 marL="121920" marR="121920" marT="45732" marB="45732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9911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CEFTAZ-R</a:t>
                      </a:r>
                      <a:endParaRPr lang="en-US" sz="1400" i="0" dirty="0"/>
                    </a:p>
                  </a:txBody>
                  <a:tcPr marL="121920" marR="121920" marT="45732" marB="45732"/>
                </a:tc>
                <a:tc>
                  <a:txBody>
                    <a:bodyPr/>
                    <a:lstStyle/>
                    <a:p>
                      <a:pPr marL="0" marR="0" lvl="0" indent="0" algn="ctr" defTabSz="12189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400" b="1" dirty="0">
                          <a:sym typeface="Wingdings 2"/>
                        </a:rPr>
                        <a:t>±</a:t>
                      </a:r>
                    </a:p>
                  </a:txBody>
                  <a:tcPr marL="121920" marR="121920" marT="45732" marB="45732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B050"/>
                          </a:solidFill>
                          <a:sym typeface="Wingdings 2"/>
                        </a:rPr>
                        <a:t>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 marL="121920" marR="121920" marT="45732" marB="4573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B050"/>
                          </a:solidFill>
                          <a:sym typeface="Wingdings 2"/>
                        </a:rPr>
                        <a:t>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 marL="121920" marR="121920" marT="45732" marB="4573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ym typeface="Wingdings 2"/>
                        </a:rPr>
                        <a:t>±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45732" marB="4573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B050"/>
                          </a:solidFill>
                          <a:sym typeface="Wingdings 2"/>
                        </a:rPr>
                        <a:t>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 marL="121920" marR="121920" marT="45732" marB="4573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B050"/>
                          </a:solidFill>
                          <a:sym typeface="Wingdings 2"/>
                        </a:rPr>
                        <a:t>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 marL="121920" marR="121920" marT="45732" marB="45732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0744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MERO-R</a:t>
                      </a:r>
                      <a:endParaRPr lang="en-US" sz="1400" i="0" dirty="0"/>
                    </a:p>
                  </a:txBody>
                  <a:tcPr marL="121920" marR="121920" marT="45732" marB="45732"/>
                </a:tc>
                <a:tc>
                  <a:txBody>
                    <a:bodyPr/>
                    <a:lstStyle/>
                    <a:p>
                      <a:pPr marL="0" marR="0" lvl="0" indent="0" algn="ctr" defTabSz="12189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24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sym typeface="Wingdings"/>
                        </a:rPr>
                        <a:t></a:t>
                      </a:r>
                      <a:endParaRPr lang="en-GB" sz="24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marT="45732" marB="45732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B050"/>
                          </a:solidFill>
                          <a:sym typeface="Wingdings 2"/>
                        </a:rPr>
                        <a:t>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 marL="121920" marR="121920" marT="45732" marB="4573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B050"/>
                          </a:solidFill>
                          <a:sym typeface="Wingdings 2"/>
                        </a:rPr>
                        <a:t>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 marL="121920" marR="121920" marT="45732" marB="457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sym typeface="Wingdings"/>
                        </a:rPr>
                        <a:t></a:t>
                      </a:r>
                      <a:endParaRPr lang="en-GB" sz="24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marT="45732" marB="4573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B050"/>
                          </a:solidFill>
                          <a:sym typeface="Wingdings 2"/>
                        </a:rPr>
                        <a:t>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 marL="121920" marR="121920" marT="45732" marB="4573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B050"/>
                          </a:solidFill>
                          <a:sym typeface="Wingdings 2"/>
                        </a:rPr>
                        <a:t>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 marL="121920" marR="121920" marT="45732" marB="45732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60744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400" b="1" i="1" dirty="0"/>
                        <a:t>A.</a:t>
                      </a:r>
                      <a:r>
                        <a:rPr lang="en-US" sz="1400" b="1" i="1" baseline="0" dirty="0"/>
                        <a:t> </a:t>
                      </a:r>
                      <a:r>
                        <a:rPr lang="en-US" sz="1400" b="1" i="1" baseline="0" dirty="0" err="1"/>
                        <a:t>baumannii</a:t>
                      </a:r>
                      <a:endParaRPr lang="en-US" sz="1400" b="1" i="1" dirty="0"/>
                    </a:p>
                  </a:txBody>
                  <a:tcPr marL="121920" marR="121920" marT="45732" marB="45732"/>
                </a:tc>
                <a:tc>
                  <a:txBody>
                    <a:bodyPr/>
                    <a:lstStyle/>
                    <a:p>
                      <a:pPr marL="0" marR="0" lvl="0" indent="0" algn="ctr" defTabSz="12189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24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sym typeface="Wingdings"/>
                        </a:rPr>
                        <a:t></a:t>
                      </a:r>
                      <a:endParaRPr lang="en-GB" sz="24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marT="45732" marB="45732"/>
                </a:tc>
                <a:tc>
                  <a:txBody>
                    <a:bodyPr/>
                    <a:lstStyle/>
                    <a:p>
                      <a:pPr marL="0" marR="0" lvl="0" indent="0" algn="ctr" defTabSz="9142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sym typeface="Wingdings"/>
                        </a:rPr>
                        <a:t></a:t>
                      </a:r>
                      <a:endParaRPr lang="en-GB" sz="24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marT="45732" marB="457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sym typeface="Wingdings"/>
                        </a:rPr>
                        <a:t></a:t>
                      </a:r>
                      <a:endParaRPr lang="en-GB" sz="24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marT="45732" marB="457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sym typeface="Wingdings"/>
                        </a:rPr>
                        <a:t></a:t>
                      </a:r>
                      <a:endParaRPr lang="en-GB" sz="2400" dirty="0">
                        <a:solidFill>
                          <a:srgbClr val="FF0000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121920" marR="121920" marT="45732" marB="457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sym typeface="Wingdings"/>
                        </a:rPr>
                        <a:t></a:t>
                      </a:r>
                      <a:endParaRPr lang="en-GB" sz="2400" dirty="0">
                        <a:solidFill>
                          <a:srgbClr val="FF0000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121920" marR="121920" marT="45732" marB="4573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B050"/>
                          </a:solidFill>
                          <a:sym typeface="Wingdings 2"/>
                        </a:rPr>
                        <a:t>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 marL="121920" marR="121920" marT="45732" marB="45732" anchor="ctr"/>
                </a:tc>
                <a:extLst>
                  <a:ext uri="{0D108BD9-81ED-4DB2-BD59-A6C34878D82A}">
                    <a16:rowId xmlns:a16="http://schemas.microsoft.com/office/drawing/2014/main" val="4164214691"/>
                  </a:ext>
                </a:extLst>
              </a:tr>
              <a:tr h="460744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i="0" dirty="0"/>
                        <a:t>XDR</a:t>
                      </a:r>
                    </a:p>
                  </a:txBody>
                  <a:tcPr marL="121920" marR="121920" marT="45732" marB="45732"/>
                </a:tc>
                <a:tc>
                  <a:txBody>
                    <a:bodyPr/>
                    <a:lstStyle/>
                    <a:p>
                      <a:pPr marL="0" marR="0" lvl="0" indent="0" algn="ctr" defTabSz="12189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24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sym typeface="Wingdings"/>
                        </a:rPr>
                        <a:t></a:t>
                      </a:r>
                    </a:p>
                  </a:txBody>
                  <a:tcPr marL="121920" marR="121920" marT="45732" marB="45732"/>
                </a:tc>
                <a:tc>
                  <a:txBody>
                    <a:bodyPr/>
                    <a:lstStyle/>
                    <a:p>
                      <a:pPr marL="0" marR="0" lvl="0" indent="0" algn="ctr" defTabSz="9142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sym typeface="Wingdings"/>
                        </a:rPr>
                        <a:t></a:t>
                      </a:r>
                      <a:endParaRPr lang="en-GB" sz="24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marT="45732" marB="457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sym typeface="Wingdings"/>
                        </a:rPr>
                        <a:t></a:t>
                      </a:r>
                      <a:endParaRPr lang="en-GB" sz="24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marT="45732" marB="457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sym typeface="Wingdings"/>
                        </a:rPr>
                        <a:t></a:t>
                      </a:r>
                      <a:endParaRPr lang="en-GB" sz="2400" dirty="0">
                        <a:solidFill>
                          <a:srgbClr val="FF0000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121920" marR="121920" marT="45732" marB="457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sym typeface="Wingdings"/>
                        </a:rPr>
                        <a:t></a:t>
                      </a:r>
                      <a:endParaRPr lang="en-GB" sz="2400" dirty="0">
                        <a:solidFill>
                          <a:srgbClr val="FF0000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121920" marR="121920" marT="45732" marB="4573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B050"/>
                          </a:solidFill>
                          <a:sym typeface="Wingdings 2"/>
                        </a:rPr>
                        <a:t>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 marL="121920" marR="121920" marT="45732" marB="45732" anchor="ctr"/>
                </a:tc>
                <a:extLst>
                  <a:ext uri="{0D108BD9-81ED-4DB2-BD59-A6C34878D82A}">
                    <a16:rowId xmlns:a16="http://schemas.microsoft.com/office/drawing/2014/main" val="3980350948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2565542"/>
            <a:ext cx="3113261" cy="9926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96" y="1060284"/>
            <a:ext cx="3102137" cy="9840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35" y="4107923"/>
            <a:ext cx="3113260" cy="9901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10" y="5556724"/>
            <a:ext cx="3100817" cy="973097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9309" y="20167"/>
            <a:ext cx="11684000" cy="919163"/>
          </a:xfrm>
        </p:spPr>
        <p:txBody>
          <a:bodyPr>
            <a:noAutofit/>
          </a:bodyPr>
          <a:lstStyle/>
          <a:p>
            <a:pPr algn="l"/>
            <a:r>
              <a:rPr lang="el-GR" sz="2667" b="1" dirty="0"/>
              <a:t>β</a:t>
            </a:r>
            <a:r>
              <a:rPr lang="en-US" sz="2667" b="1" dirty="0"/>
              <a:t>-lactams: </a:t>
            </a:r>
            <a:br>
              <a:rPr lang="en-US" sz="2667" b="1" dirty="0"/>
            </a:br>
            <a:r>
              <a:rPr lang="en-US" sz="2667" b="1" i="1" dirty="0"/>
              <a:t>In vitro </a:t>
            </a:r>
            <a:r>
              <a:rPr lang="en-US" sz="2667" b="1" dirty="0"/>
              <a:t>spectrum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FD84C5-90E2-44FE-B857-0A51C8763176}"/>
              </a:ext>
            </a:extLst>
          </p:cNvPr>
          <p:cNvSpPr txBox="1"/>
          <p:nvPr/>
        </p:nvSpPr>
        <p:spPr>
          <a:xfrm>
            <a:off x="8434906" y="6529820"/>
            <a:ext cx="3660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 = Resistant;    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 2"/>
              </a:rPr>
              <a:t>±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Wingdings 2"/>
              </a:rPr>
              <a:t>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Wingdings 2"/>
              </a:rPr>
              <a:t>Variable activity;    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 2"/>
              </a:rPr>
              <a:t> Susceptible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Wingdings 2"/>
              </a:rPr>
              <a:t>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Wingdings 2"/>
            </a:endParaRPr>
          </a:p>
        </p:txBody>
      </p:sp>
    </p:spTree>
    <p:extLst>
      <p:ext uri="{BB962C8B-B14F-4D97-AF65-F5344CB8AC3E}">
        <p14:creationId xmlns:p14="http://schemas.microsoft.com/office/powerpoint/2010/main" val="39827058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4A6E4-F1EB-4C05-852D-00CA74970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Remaining Knowledge Gaps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07B88-B8E1-4C31-A068-6B10CD5DB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5" y="1341524"/>
            <a:ext cx="11649694" cy="5241837"/>
          </a:xfrm>
        </p:spPr>
        <p:txBody>
          <a:bodyPr>
            <a:normAutofit/>
          </a:bodyPr>
          <a:lstStyle/>
          <a:p>
            <a:r>
              <a:rPr lang="en-US" dirty="0"/>
              <a:t>Among the 4 </a:t>
            </a:r>
            <a:r>
              <a:rPr lang="el-GR" dirty="0"/>
              <a:t>β</a:t>
            </a:r>
            <a:r>
              <a:rPr lang="en-US" dirty="0"/>
              <a:t>-lactam agents with expanded </a:t>
            </a:r>
            <a:r>
              <a:rPr lang="en-US" i="1" dirty="0"/>
              <a:t>in vitro </a:t>
            </a:r>
            <a:r>
              <a:rPr lang="en-US" dirty="0"/>
              <a:t>activity for MDR </a:t>
            </a:r>
            <a:r>
              <a:rPr lang="en-US" i="1" dirty="0"/>
              <a:t>P. aeruginosa</a:t>
            </a:r>
          </a:p>
          <a:p>
            <a:pPr lvl="1"/>
            <a:r>
              <a:rPr lang="en-US" dirty="0"/>
              <a:t>We know that C/T is better than colistin (polymyxin B)</a:t>
            </a:r>
          </a:p>
          <a:p>
            <a:pPr lvl="1"/>
            <a:r>
              <a:rPr lang="en-US" dirty="0"/>
              <a:t>There are very limited data for the other options (RWE limited to case-series and observations)</a:t>
            </a:r>
          </a:p>
          <a:p>
            <a:pPr lvl="1"/>
            <a:r>
              <a:rPr lang="en-US" dirty="0"/>
              <a:t>There are </a:t>
            </a:r>
            <a:r>
              <a:rPr lang="en-US" u="sng" dirty="0"/>
              <a:t>NO</a:t>
            </a:r>
            <a:r>
              <a:rPr lang="en-US" dirty="0"/>
              <a:t> comparative-effectiveness data for any of these agents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7079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DDF22-5BEE-474A-83CF-538A11351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US" sz="2400" b="0" dirty="0"/>
            </a:br>
            <a:r>
              <a:rPr lang="en-US" sz="2400" b="0" dirty="0"/>
              <a:t>A multicenter, observational study to compare the effectiveness of </a:t>
            </a:r>
            <a:r>
              <a:rPr lang="en-US" sz="2400" dirty="0"/>
              <a:t>C</a:t>
            </a:r>
            <a:r>
              <a:rPr lang="en-US" sz="2400" b="0" dirty="0"/>
              <a:t>eftazidime-</a:t>
            </a:r>
            <a:r>
              <a:rPr lang="en-US" sz="2400" dirty="0"/>
              <a:t>A</a:t>
            </a:r>
            <a:r>
              <a:rPr lang="en-US" sz="2400" b="0" dirty="0"/>
              <a:t>vibactam versus </a:t>
            </a:r>
            <a:r>
              <a:rPr lang="en-US" sz="2400" dirty="0" err="1"/>
              <a:t>C</a:t>
            </a:r>
            <a:r>
              <a:rPr lang="en-US" sz="2400" b="0" dirty="0" err="1"/>
              <a:t>eftolozane</a:t>
            </a:r>
            <a:r>
              <a:rPr lang="en-US" sz="2400" b="0" dirty="0"/>
              <a:t>-</a:t>
            </a:r>
            <a:r>
              <a:rPr lang="en-US" sz="2400" dirty="0"/>
              <a:t>T</a:t>
            </a:r>
            <a:r>
              <a:rPr lang="en-US" sz="2400" b="0" dirty="0"/>
              <a:t>azobactam for multidrug-resistant Pseudomonas aeruginosa infections in the </a:t>
            </a:r>
            <a:r>
              <a:rPr lang="en-US" sz="2400" dirty="0"/>
              <a:t>U</a:t>
            </a:r>
            <a:r>
              <a:rPr lang="en-US" sz="2400" b="0" dirty="0"/>
              <a:t>nited </a:t>
            </a:r>
            <a:r>
              <a:rPr lang="en-US" sz="2400" dirty="0"/>
              <a:t>S</a:t>
            </a:r>
            <a:r>
              <a:rPr lang="en-US" sz="2400" b="0" dirty="0"/>
              <a:t>tates </a:t>
            </a:r>
            <a:r>
              <a:rPr lang="en-US" sz="2400" dirty="0"/>
              <a:t>(CACTUS)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CFE314-1D47-4B30-8A07-D7836CDCC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0824" y="1757222"/>
            <a:ext cx="6097939" cy="4217551"/>
          </a:xfrm>
          <a:prstGeom prst="rect">
            <a:avLst/>
          </a:prstGeom>
        </p:spPr>
      </p:pic>
      <p:sp>
        <p:nvSpPr>
          <p:cNvPr id="6" name="Star: 5 Points 5">
            <a:extLst>
              <a:ext uri="{FF2B5EF4-FFF2-40B4-BE49-F238E27FC236}">
                <a16:creationId xmlns:a16="http://schemas.microsoft.com/office/drawing/2014/main" id="{F12E27C6-F463-4AA6-884A-BCAC32561118}"/>
              </a:ext>
            </a:extLst>
          </p:cNvPr>
          <p:cNvSpPr/>
          <p:nvPr/>
        </p:nvSpPr>
        <p:spPr>
          <a:xfrm>
            <a:off x="10169236" y="2987385"/>
            <a:ext cx="218210" cy="238991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D466F914-D674-462F-BCA1-F5CAD91A1A0F}"/>
              </a:ext>
            </a:extLst>
          </p:cNvPr>
          <p:cNvSpPr/>
          <p:nvPr/>
        </p:nvSpPr>
        <p:spPr>
          <a:xfrm>
            <a:off x="10321636" y="3143247"/>
            <a:ext cx="218210" cy="238991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6CF22F76-44EE-49A4-A6EA-C3939DF4DB73}"/>
              </a:ext>
            </a:extLst>
          </p:cNvPr>
          <p:cNvSpPr/>
          <p:nvPr/>
        </p:nvSpPr>
        <p:spPr>
          <a:xfrm>
            <a:off x="11016094" y="3309504"/>
            <a:ext cx="218210" cy="238991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FA49F475-6D36-4BCB-B4F7-354EEA002700}"/>
              </a:ext>
            </a:extLst>
          </p:cNvPr>
          <p:cNvSpPr/>
          <p:nvPr/>
        </p:nvSpPr>
        <p:spPr>
          <a:xfrm>
            <a:off x="10797884" y="3865997"/>
            <a:ext cx="218210" cy="238991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DCCB53DC-4CD6-46D4-9CB8-66F3113A9479}"/>
              </a:ext>
            </a:extLst>
          </p:cNvPr>
          <p:cNvSpPr/>
          <p:nvPr/>
        </p:nvSpPr>
        <p:spPr>
          <a:xfrm>
            <a:off x="10688779" y="4920385"/>
            <a:ext cx="218210" cy="238991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BDE3C02E-3EE0-4DA8-A8A2-B8E04881A65C}"/>
              </a:ext>
            </a:extLst>
          </p:cNvPr>
          <p:cNvSpPr/>
          <p:nvPr/>
        </p:nvSpPr>
        <p:spPr>
          <a:xfrm>
            <a:off x="11133323" y="2914648"/>
            <a:ext cx="218210" cy="238991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A8A2D2B9-B49F-4074-8988-5EA08212ACE1}"/>
              </a:ext>
            </a:extLst>
          </p:cNvPr>
          <p:cNvSpPr/>
          <p:nvPr/>
        </p:nvSpPr>
        <p:spPr>
          <a:xfrm>
            <a:off x="11195604" y="3056657"/>
            <a:ext cx="218210" cy="238991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371BEDB8-991D-4C5E-8D8C-68EF5A657B8E}"/>
              </a:ext>
            </a:extLst>
          </p:cNvPr>
          <p:cNvSpPr/>
          <p:nvPr/>
        </p:nvSpPr>
        <p:spPr>
          <a:xfrm>
            <a:off x="5986895" y="3018558"/>
            <a:ext cx="218210" cy="238991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66AB5FD3-DE4A-4713-AB36-54438C19466D}"/>
              </a:ext>
            </a:extLst>
          </p:cNvPr>
          <p:cNvSpPr/>
          <p:nvPr/>
        </p:nvSpPr>
        <p:spPr>
          <a:xfrm>
            <a:off x="10797884" y="3548495"/>
            <a:ext cx="218210" cy="238991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90DBA5D0-A210-41F4-A273-7157CC1DC4EC}"/>
              </a:ext>
            </a:extLst>
          </p:cNvPr>
          <p:cNvSpPr/>
          <p:nvPr/>
        </p:nvSpPr>
        <p:spPr>
          <a:xfrm>
            <a:off x="9775547" y="3134587"/>
            <a:ext cx="218210" cy="238991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4D8B53BA-F90D-4042-8B5A-6ECD5C8A6D1D}"/>
              </a:ext>
            </a:extLst>
          </p:cNvPr>
          <p:cNvSpPr/>
          <p:nvPr/>
        </p:nvSpPr>
        <p:spPr>
          <a:xfrm>
            <a:off x="11413814" y="2763979"/>
            <a:ext cx="218210" cy="238991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F6C52751-7660-4D29-8D27-B5D1DF09F70E}"/>
              </a:ext>
            </a:extLst>
          </p:cNvPr>
          <p:cNvSpPr/>
          <p:nvPr/>
        </p:nvSpPr>
        <p:spPr>
          <a:xfrm>
            <a:off x="9567728" y="4435184"/>
            <a:ext cx="218210" cy="238991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Star: 5 Points 17">
            <a:extLst>
              <a:ext uri="{FF2B5EF4-FFF2-40B4-BE49-F238E27FC236}">
                <a16:creationId xmlns:a16="http://schemas.microsoft.com/office/drawing/2014/main" id="{B94A11BA-5B04-4237-BCD9-E5F252CEEEC9}"/>
              </a:ext>
            </a:extLst>
          </p:cNvPr>
          <p:cNvSpPr/>
          <p:nvPr/>
        </p:nvSpPr>
        <p:spPr>
          <a:xfrm>
            <a:off x="6205105" y="3872922"/>
            <a:ext cx="218210" cy="238991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Star: 5 Points 18">
            <a:extLst>
              <a:ext uri="{FF2B5EF4-FFF2-40B4-BE49-F238E27FC236}">
                <a16:creationId xmlns:a16="http://schemas.microsoft.com/office/drawing/2014/main" id="{6EEB15B6-567F-4101-8A8E-05FD52283C27}"/>
              </a:ext>
            </a:extLst>
          </p:cNvPr>
          <p:cNvSpPr/>
          <p:nvPr/>
        </p:nvSpPr>
        <p:spPr>
          <a:xfrm>
            <a:off x="10379353" y="4322611"/>
            <a:ext cx="218210" cy="238991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Star: 5 Points 19">
            <a:extLst>
              <a:ext uri="{FF2B5EF4-FFF2-40B4-BE49-F238E27FC236}">
                <a16:creationId xmlns:a16="http://schemas.microsoft.com/office/drawing/2014/main" id="{88FCEB0D-303A-4EE3-B6F3-C8B02A270B21}"/>
              </a:ext>
            </a:extLst>
          </p:cNvPr>
          <p:cNvSpPr/>
          <p:nvPr/>
        </p:nvSpPr>
        <p:spPr>
          <a:xfrm>
            <a:off x="10688779" y="3836698"/>
            <a:ext cx="218210" cy="238991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Star: 5 Points 20">
            <a:extLst>
              <a:ext uri="{FF2B5EF4-FFF2-40B4-BE49-F238E27FC236}">
                <a16:creationId xmlns:a16="http://schemas.microsoft.com/office/drawing/2014/main" id="{9568F502-59B4-41F0-A0BC-B78B071CDF98}"/>
              </a:ext>
            </a:extLst>
          </p:cNvPr>
          <p:cNvSpPr/>
          <p:nvPr/>
        </p:nvSpPr>
        <p:spPr>
          <a:xfrm>
            <a:off x="8840986" y="4970456"/>
            <a:ext cx="218210" cy="238991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Star: 5 Points 21">
            <a:extLst>
              <a:ext uri="{FF2B5EF4-FFF2-40B4-BE49-F238E27FC236}">
                <a16:creationId xmlns:a16="http://schemas.microsoft.com/office/drawing/2014/main" id="{D66E035D-84FF-4C8F-92E1-8CF5107D22CA}"/>
              </a:ext>
            </a:extLst>
          </p:cNvPr>
          <p:cNvSpPr/>
          <p:nvPr/>
        </p:nvSpPr>
        <p:spPr>
          <a:xfrm>
            <a:off x="10618374" y="3153639"/>
            <a:ext cx="218210" cy="238991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5574465-D903-4D23-8D2B-7A3778814D59}"/>
              </a:ext>
            </a:extLst>
          </p:cNvPr>
          <p:cNvSpPr txBox="1"/>
          <p:nvPr/>
        </p:nvSpPr>
        <p:spPr>
          <a:xfrm>
            <a:off x="6328063" y="5974773"/>
            <a:ext cx="560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29 U.S. based sites – all major academic medical centers where MDR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P. aeruginosa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prevalent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59BF95E-F4D3-465F-8BA3-023E89B3F5A0}"/>
              </a:ext>
            </a:extLst>
          </p:cNvPr>
          <p:cNvSpPr txBox="1"/>
          <p:nvPr/>
        </p:nvSpPr>
        <p:spPr>
          <a:xfrm>
            <a:off x="376834" y="1413421"/>
            <a:ext cx="526685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Objective: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compare the clinical efficacy of C/T vs. CZA for the treatment of MDR P. aeruginosa pneumonia and bloodstream infections.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Study design: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Retrospective, matched cohort study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Patients matched by study site, severity of illness, infection site, and time to initiation of treatment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size: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420 patients (210 matched pairs)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Available isolates will be shipped to U. of Pittsburgh for molecular characterization and susceptibility testing 	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Star: 5 Points 24">
            <a:extLst>
              <a:ext uri="{FF2B5EF4-FFF2-40B4-BE49-F238E27FC236}">
                <a16:creationId xmlns:a16="http://schemas.microsoft.com/office/drawing/2014/main" id="{C6D140EC-9828-4204-92B5-1E1A4D39B538}"/>
              </a:ext>
            </a:extLst>
          </p:cNvPr>
          <p:cNvSpPr/>
          <p:nvPr/>
        </p:nvSpPr>
        <p:spPr>
          <a:xfrm>
            <a:off x="9819089" y="3123699"/>
            <a:ext cx="218210" cy="238991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Star: 5 Points 25">
            <a:extLst>
              <a:ext uri="{FF2B5EF4-FFF2-40B4-BE49-F238E27FC236}">
                <a16:creationId xmlns:a16="http://schemas.microsoft.com/office/drawing/2014/main" id="{7FBE2567-3E0D-407D-A4B3-F3E955A694BA}"/>
              </a:ext>
            </a:extLst>
          </p:cNvPr>
          <p:cNvSpPr/>
          <p:nvPr/>
        </p:nvSpPr>
        <p:spPr>
          <a:xfrm>
            <a:off x="9514290" y="2818901"/>
            <a:ext cx="218210" cy="238991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Star: 5 Points 26">
            <a:extLst>
              <a:ext uri="{FF2B5EF4-FFF2-40B4-BE49-F238E27FC236}">
                <a16:creationId xmlns:a16="http://schemas.microsoft.com/office/drawing/2014/main" id="{C6130C6E-FE1F-4209-86A4-009A70D58145}"/>
              </a:ext>
            </a:extLst>
          </p:cNvPr>
          <p:cNvSpPr/>
          <p:nvPr/>
        </p:nvSpPr>
        <p:spPr>
          <a:xfrm>
            <a:off x="8959117" y="3526471"/>
            <a:ext cx="218210" cy="238991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Star: 5 Points 27">
            <a:extLst>
              <a:ext uri="{FF2B5EF4-FFF2-40B4-BE49-F238E27FC236}">
                <a16:creationId xmlns:a16="http://schemas.microsoft.com/office/drawing/2014/main" id="{880D30A3-48B9-4BDB-82D5-7D77B0B0BA0A}"/>
              </a:ext>
            </a:extLst>
          </p:cNvPr>
          <p:cNvSpPr/>
          <p:nvPr/>
        </p:nvSpPr>
        <p:spPr>
          <a:xfrm>
            <a:off x="10907662" y="5246417"/>
            <a:ext cx="218210" cy="238991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Star: 5 Points 28">
            <a:extLst>
              <a:ext uri="{FF2B5EF4-FFF2-40B4-BE49-F238E27FC236}">
                <a16:creationId xmlns:a16="http://schemas.microsoft.com/office/drawing/2014/main" id="{8C1B6E7B-50CE-466E-8652-00E40B6A87DB}"/>
              </a:ext>
            </a:extLst>
          </p:cNvPr>
          <p:cNvSpPr/>
          <p:nvPr/>
        </p:nvSpPr>
        <p:spPr>
          <a:xfrm>
            <a:off x="11135836" y="3374818"/>
            <a:ext cx="218210" cy="238991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Star: 5 Points 29">
            <a:extLst>
              <a:ext uri="{FF2B5EF4-FFF2-40B4-BE49-F238E27FC236}">
                <a16:creationId xmlns:a16="http://schemas.microsoft.com/office/drawing/2014/main" id="{96797987-2A4E-4BF3-A1F6-E33ED804AA1C}"/>
              </a:ext>
            </a:extLst>
          </p:cNvPr>
          <p:cNvSpPr/>
          <p:nvPr/>
        </p:nvSpPr>
        <p:spPr>
          <a:xfrm>
            <a:off x="11005206" y="3777590"/>
            <a:ext cx="218210" cy="238991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33EBF315-2A3E-CA82-0BC5-44C5BFC07343}"/>
              </a:ext>
            </a:extLst>
          </p:cNvPr>
          <p:cNvSpPr/>
          <p:nvPr/>
        </p:nvSpPr>
        <p:spPr>
          <a:xfrm>
            <a:off x="9990475" y="2904520"/>
            <a:ext cx="218210" cy="238991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tar: 5 Points 30">
            <a:extLst>
              <a:ext uri="{FF2B5EF4-FFF2-40B4-BE49-F238E27FC236}">
                <a16:creationId xmlns:a16="http://schemas.microsoft.com/office/drawing/2014/main" id="{ADE45877-C1DC-A871-A27B-B93C064CB2AB}"/>
              </a:ext>
            </a:extLst>
          </p:cNvPr>
          <p:cNvSpPr/>
          <p:nvPr/>
        </p:nvSpPr>
        <p:spPr>
          <a:xfrm>
            <a:off x="9255948" y="4631126"/>
            <a:ext cx="218210" cy="238991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8" name="Star: 5 Points 2047">
            <a:extLst>
              <a:ext uri="{FF2B5EF4-FFF2-40B4-BE49-F238E27FC236}">
                <a16:creationId xmlns:a16="http://schemas.microsoft.com/office/drawing/2014/main" id="{E3AF733B-C98D-33B2-3BF5-87C709E54B3A}"/>
              </a:ext>
            </a:extLst>
          </p:cNvPr>
          <p:cNvSpPr/>
          <p:nvPr/>
        </p:nvSpPr>
        <p:spPr>
          <a:xfrm>
            <a:off x="8756103" y="4631126"/>
            <a:ext cx="218210" cy="238991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9" name="Star: 5 Points 2048">
            <a:extLst>
              <a:ext uri="{FF2B5EF4-FFF2-40B4-BE49-F238E27FC236}">
                <a16:creationId xmlns:a16="http://schemas.microsoft.com/office/drawing/2014/main" id="{C8CDDD7A-599C-18AC-415C-5A7CF1C34287}"/>
              </a:ext>
            </a:extLst>
          </p:cNvPr>
          <p:cNvSpPr/>
          <p:nvPr/>
        </p:nvSpPr>
        <p:spPr>
          <a:xfrm>
            <a:off x="11062348" y="3099457"/>
            <a:ext cx="218210" cy="238991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1" name="Star: 5 Points 2050">
            <a:extLst>
              <a:ext uri="{FF2B5EF4-FFF2-40B4-BE49-F238E27FC236}">
                <a16:creationId xmlns:a16="http://schemas.microsoft.com/office/drawing/2014/main" id="{6E7FA8A0-93DF-104E-D85E-37482670D169}"/>
              </a:ext>
            </a:extLst>
          </p:cNvPr>
          <p:cNvSpPr/>
          <p:nvPr/>
        </p:nvSpPr>
        <p:spPr>
          <a:xfrm>
            <a:off x="10955917" y="2811496"/>
            <a:ext cx="218210" cy="238991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Star: 5 Points 33">
            <a:extLst>
              <a:ext uri="{FF2B5EF4-FFF2-40B4-BE49-F238E27FC236}">
                <a16:creationId xmlns:a16="http://schemas.microsoft.com/office/drawing/2014/main" id="{198E47B9-09CF-456F-B1C8-5782EBC39029}"/>
              </a:ext>
            </a:extLst>
          </p:cNvPr>
          <p:cNvSpPr/>
          <p:nvPr/>
        </p:nvSpPr>
        <p:spPr>
          <a:xfrm>
            <a:off x="10178500" y="2902543"/>
            <a:ext cx="218210" cy="238991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0655D468-924C-9886-0361-47DE16B5ED44}"/>
              </a:ext>
            </a:extLst>
          </p:cNvPr>
          <p:cNvSpPr/>
          <p:nvPr/>
        </p:nvSpPr>
        <p:spPr>
          <a:xfrm>
            <a:off x="11173807" y="3190009"/>
            <a:ext cx="218210" cy="238991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7128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7732E-E30A-FCAE-7945-D4875038A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CACTUS progress to date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E6534-754B-3F8A-2660-D422E467E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9572" y="1484025"/>
            <a:ext cx="10292856" cy="4922673"/>
          </a:xfrm>
        </p:spPr>
        <p:txBody>
          <a:bodyPr>
            <a:normAutofit/>
          </a:bodyPr>
          <a:lstStyle/>
          <a:p>
            <a:r>
              <a:rPr lang="en-US" dirty="0"/>
              <a:t>Preliminary data submitted to </a:t>
            </a:r>
            <a:r>
              <a:rPr lang="en-US" dirty="0" err="1"/>
              <a:t>IDWeek</a:t>
            </a:r>
            <a:r>
              <a:rPr lang="en-US" dirty="0"/>
              <a:t> 2023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Key outcomes include:</a:t>
            </a:r>
          </a:p>
          <a:p>
            <a:pPr lvl="1"/>
            <a:r>
              <a:rPr lang="en-US" dirty="0"/>
              <a:t>Composite clinical outcome at 30 days</a:t>
            </a:r>
          </a:p>
          <a:p>
            <a:pPr lvl="1"/>
            <a:r>
              <a:rPr lang="en-US" dirty="0"/>
              <a:t>All-cause mortality </a:t>
            </a:r>
          </a:p>
          <a:p>
            <a:pPr lvl="1"/>
            <a:r>
              <a:rPr lang="en-US" dirty="0"/>
              <a:t>Rates of treatment-emergent resistance</a:t>
            </a:r>
          </a:p>
          <a:p>
            <a:pPr lvl="1"/>
            <a:r>
              <a:rPr lang="en-US" dirty="0"/>
              <a:t>Time to clinical response: Return to baseline oxygenation, resolution of leukocytosis, defervescence, etc.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234 matched cases included to date (goal = 420)</a:t>
            </a:r>
          </a:p>
          <a:p>
            <a:pPr lvl="1"/>
            <a:r>
              <a:rPr lang="en-US" dirty="0"/>
              <a:t>Cases included from 20 centers so far</a:t>
            </a:r>
          </a:p>
        </p:txBody>
      </p:sp>
    </p:spTree>
    <p:extLst>
      <p:ext uri="{BB962C8B-B14F-4D97-AF65-F5344CB8AC3E}">
        <p14:creationId xmlns:p14="http://schemas.microsoft.com/office/powerpoint/2010/main" val="31637049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F2E56-6C52-EFD0-89A3-0B2B967D7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CACTUS: Patient demographics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939F587-7E1A-DB45-E4D3-3D9910FA229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49572" y="1387475"/>
          <a:ext cx="9975603" cy="4584701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3989317">
                  <a:extLst>
                    <a:ext uri="{9D8B030D-6E8A-4147-A177-3AD203B41FA5}">
                      <a16:colId xmlns:a16="http://schemas.microsoft.com/office/drawing/2014/main" val="1382199736"/>
                    </a:ext>
                  </a:extLst>
                </a:gridCol>
                <a:gridCol w="2204987">
                  <a:extLst>
                    <a:ext uri="{9D8B030D-6E8A-4147-A177-3AD203B41FA5}">
                      <a16:colId xmlns:a16="http://schemas.microsoft.com/office/drawing/2014/main" val="3799926287"/>
                    </a:ext>
                  </a:extLst>
                </a:gridCol>
                <a:gridCol w="2288194">
                  <a:extLst>
                    <a:ext uri="{9D8B030D-6E8A-4147-A177-3AD203B41FA5}">
                      <a16:colId xmlns:a16="http://schemas.microsoft.com/office/drawing/2014/main" val="67312529"/>
                    </a:ext>
                  </a:extLst>
                </a:gridCol>
                <a:gridCol w="1493105">
                  <a:extLst>
                    <a:ext uri="{9D8B030D-6E8A-4147-A177-3AD203B41FA5}">
                      <a16:colId xmlns:a16="http://schemas.microsoft.com/office/drawing/2014/main" val="2125369985"/>
                    </a:ext>
                  </a:extLst>
                </a:gridCol>
              </a:tblGrid>
              <a:tr h="3185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CT (n=117)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CZA (n=117)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P-value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59680376"/>
                  </a:ext>
                </a:extLst>
              </a:tr>
              <a:tr h="3185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Median age in years (range)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61 (19 – 89)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60 (19 – 87)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0.379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21396523"/>
                  </a:ext>
                </a:extLst>
              </a:tr>
              <a:tr h="3185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Male sex, n (%)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70 (59.8)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72 (61.5)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0.894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964335"/>
                  </a:ext>
                </a:extLst>
              </a:tr>
              <a:tr h="13184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Race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</a:rPr>
                        <a:t>Caucasian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</a:rPr>
                        <a:t>African American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</a:rPr>
                        <a:t>Other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65 (55.6)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30 (25.6)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22 (18.8)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66 (56.4)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37 (31.6)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14 (12.0)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0.284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67635285"/>
                  </a:ext>
                </a:extLst>
              </a:tr>
              <a:tr h="3185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Solid-organ transplant recipient, n (%)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19 (16.2)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17 (14.5)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0.857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0888021"/>
                  </a:ext>
                </a:extLst>
              </a:tr>
              <a:tr h="35503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Other immunocompromising condition, n (%)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16 (13.7)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12 (10.3)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0.546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74185958"/>
                  </a:ext>
                </a:extLst>
              </a:tr>
              <a:tr h="3185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Median Charlson Comorbidity Index (range)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 (0 – 16)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 (0 – 15)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0.071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68800229"/>
                  </a:ext>
                </a:extLst>
              </a:tr>
              <a:tr h="13184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Origin of hospital admission, n (%)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>
                          <a:effectLst/>
                        </a:rPr>
                        <a:t>Home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>
                          <a:effectLst/>
                        </a:rPr>
                        <a:t>LTAC/SNF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>
                          <a:effectLst/>
                        </a:rPr>
                        <a:t>Outside hospital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60 (51.3)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26 (22.2)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31 (26.5)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59 (50.4)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36 (30.8)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22 (18.8)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0.207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7537582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DC73BD6-4F24-4E12-71C4-FFB73E547ECB}"/>
              </a:ext>
            </a:extLst>
          </p:cNvPr>
          <p:cNvSpPr txBox="1"/>
          <p:nvPr/>
        </p:nvSpPr>
        <p:spPr>
          <a:xfrm>
            <a:off x="949572" y="5972176"/>
            <a:ext cx="52702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Immunocompromising conditions (not including SOT):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CT = Neutropenia (n=10), Steroids (n=4), BMT (n=2)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CZA =  Neutropenia (n=4, AIDS (n=2), Steroids (n=6)</a:t>
            </a:r>
          </a:p>
        </p:txBody>
      </p:sp>
    </p:spTree>
    <p:extLst>
      <p:ext uri="{BB962C8B-B14F-4D97-AF65-F5344CB8AC3E}">
        <p14:creationId xmlns:p14="http://schemas.microsoft.com/office/powerpoint/2010/main" val="4210926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11A4D-EE89-3084-C0C8-B55C654F3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CACTUS: Severity of illness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8F0ADE1-0334-A604-A74B-52D3D86C7C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0427031"/>
              </p:ext>
            </p:extLst>
          </p:nvPr>
        </p:nvGraphicFramePr>
        <p:xfrm>
          <a:off x="747691" y="1425149"/>
          <a:ext cx="11210187" cy="4595637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4483035">
                  <a:extLst>
                    <a:ext uri="{9D8B030D-6E8A-4147-A177-3AD203B41FA5}">
                      <a16:colId xmlns:a16="http://schemas.microsoft.com/office/drawing/2014/main" val="2890960259"/>
                    </a:ext>
                  </a:extLst>
                </a:gridCol>
                <a:gridCol w="2477878">
                  <a:extLst>
                    <a:ext uri="{9D8B030D-6E8A-4147-A177-3AD203B41FA5}">
                      <a16:colId xmlns:a16="http://schemas.microsoft.com/office/drawing/2014/main" val="2453258612"/>
                    </a:ext>
                  </a:extLst>
                </a:gridCol>
                <a:gridCol w="2571382">
                  <a:extLst>
                    <a:ext uri="{9D8B030D-6E8A-4147-A177-3AD203B41FA5}">
                      <a16:colId xmlns:a16="http://schemas.microsoft.com/office/drawing/2014/main" val="3449120451"/>
                    </a:ext>
                  </a:extLst>
                </a:gridCol>
                <a:gridCol w="1677892">
                  <a:extLst>
                    <a:ext uri="{9D8B030D-6E8A-4147-A177-3AD203B41FA5}">
                      <a16:colId xmlns:a16="http://schemas.microsoft.com/office/drawing/2014/main" val="2780726585"/>
                    </a:ext>
                  </a:extLst>
                </a:gridCol>
              </a:tblGrid>
              <a:tr h="74301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989" marR="124989" marT="62495" marB="624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CT</a:t>
                      </a:r>
                    </a:p>
                  </a:txBody>
                  <a:tcPr marL="124989" marR="124989" marT="62495" marB="624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CZA</a:t>
                      </a:r>
                    </a:p>
                  </a:txBody>
                  <a:tcPr marL="124989" marR="124989" marT="62495" marB="624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P-value</a:t>
                      </a:r>
                    </a:p>
                  </a:txBody>
                  <a:tcPr marL="124989" marR="124989" marT="62495" marB="62495" anchor="ctr"/>
                </a:tc>
                <a:extLst>
                  <a:ext uri="{0D108BD9-81ED-4DB2-BD59-A6C34878D82A}">
                    <a16:rowId xmlns:a16="http://schemas.microsoft.com/office/drawing/2014/main" val="1162456830"/>
                  </a:ext>
                </a:extLst>
              </a:tr>
              <a:tr h="55037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Median SOFA score (range)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742" marR="9374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7 (0 – 19)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742" marR="9374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7 (0 – 17)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742" marR="9374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0.574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742" marR="93742" marT="0" marB="0" anchor="ctr"/>
                </a:tc>
                <a:extLst>
                  <a:ext uri="{0D108BD9-81ED-4DB2-BD59-A6C34878D82A}">
                    <a16:rowId xmlns:a16="http://schemas.microsoft.com/office/drawing/2014/main" val="3267992758"/>
                  </a:ext>
                </a:extLst>
              </a:tr>
              <a:tr h="55037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Median Pitt Bacteremia score (range)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742" marR="9374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4 (0 – 11)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742" marR="9374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4 (0 – 12)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742" marR="9374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0.869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742" marR="93742" marT="0" marB="0" anchor="ctr"/>
                </a:tc>
                <a:extLst>
                  <a:ext uri="{0D108BD9-81ED-4DB2-BD59-A6C34878D82A}">
                    <a16:rowId xmlns:a16="http://schemas.microsoft.com/office/drawing/2014/main" val="4206776270"/>
                  </a:ext>
                </a:extLst>
              </a:tr>
              <a:tr h="55037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Baseline renal replacement therapy, n (%)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742" marR="9374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34 (29.1)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742" marR="9374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28 (23.9)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742" marR="9374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0.459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742" marR="93742" marT="0" marB="0" anchor="ctr"/>
                </a:tc>
                <a:extLst>
                  <a:ext uri="{0D108BD9-81ED-4DB2-BD59-A6C34878D82A}">
                    <a16:rowId xmlns:a16="http://schemas.microsoft.com/office/drawing/2014/main" val="619363307"/>
                  </a:ext>
                </a:extLst>
              </a:tr>
              <a:tr h="55037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ICU at treatment initiation, n (%)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742" marR="9374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93 (79.5)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742" marR="9374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87 (74.4)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742" marR="9374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0.438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742" marR="93742" marT="0" marB="0" anchor="ctr"/>
                </a:tc>
                <a:extLst>
                  <a:ext uri="{0D108BD9-81ED-4DB2-BD59-A6C34878D82A}">
                    <a16:rowId xmlns:a16="http://schemas.microsoft.com/office/drawing/2014/main" val="3233026851"/>
                  </a:ext>
                </a:extLst>
              </a:tr>
              <a:tr h="55037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Severe sepsis/septic shock, n (%)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742" marR="9374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69 (59.0)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742" marR="9374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68 (58.1)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742" marR="9374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1.000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742" marR="93742" marT="0" marB="0" anchor="ctr"/>
                </a:tc>
                <a:extLst>
                  <a:ext uri="{0D108BD9-81ED-4DB2-BD59-A6C34878D82A}">
                    <a16:rowId xmlns:a16="http://schemas.microsoft.com/office/drawing/2014/main" val="72461504"/>
                  </a:ext>
                </a:extLst>
              </a:tr>
              <a:tr h="55037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Vasopressors at study drug initiation, n (%)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742" marR="9374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46 (39.3)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742" marR="9374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41 (35.0)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742" marR="9374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0.589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742" marR="93742" marT="0" marB="0" anchor="ctr"/>
                </a:tc>
                <a:extLst>
                  <a:ext uri="{0D108BD9-81ED-4DB2-BD59-A6C34878D82A}">
                    <a16:rowId xmlns:a16="http://schemas.microsoft.com/office/drawing/2014/main" val="922624775"/>
                  </a:ext>
                </a:extLst>
              </a:tr>
              <a:tr h="55037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Mechanical ventilation, n (%)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742" marR="9374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83 (70.9)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742" marR="9374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74 (63.2)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742" marR="9374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0.266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742" marR="93742" marT="0" marB="0" anchor="ctr"/>
                </a:tc>
                <a:extLst>
                  <a:ext uri="{0D108BD9-81ED-4DB2-BD59-A6C34878D82A}">
                    <a16:rowId xmlns:a16="http://schemas.microsoft.com/office/drawing/2014/main" val="23831548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26199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ABC8B-78CA-40E8-C0D4-D2A9F3C0F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CACTUS: Treatment characteristics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7818F75-2605-7ECD-E5BE-75C01CB5E0D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76275" y="1413668"/>
          <a:ext cx="11029952" cy="4840086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4714875">
                  <a:extLst>
                    <a:ext uri="{9D8B030D-6E8A-4147-A177-3AD203B41FA5}">
                      <a16:colId xmlns:a16="http://schemas.microsoft.com/office/drawing/2014/main" val="771759685"/>
                    </a:ext>
                  </a:extLst>
                </a:gridCol>
                <a:gridCol w="2295525">
                  <a:extLst>
                    <a:ext uri="{9D8B030D-6E8A-4147-A177-3AD203B41FA5}">
                      <a16:colId xmlns:a16="http://schemas.microsoft.com/office/drawing/2014/main" val="1013601920"/>
                    </a:ext>
                  </a:extLst>
                </a:gridCol>
                <a:gridCol w="2368637">
                  <a:extLst>
                    <a:ext uri="{9D8B030D-6E8A-4147-A177-3AD203B41FA5}">
                      <a16:colId xmlns:a16="http://schemas.microsoft.com/office/drawing/2014/main" val="1332757322"/>
                    </a:ext>
                  </a:extLst>
                </a:gridCol>
                <a:gridCol w="1650915">
                  <a:extLst>
                    <a:ext uri="{9D8B030D-6E8A-4147-A177-3AD203B41FA5}">
                      <a16:colId xmlns:a16="http://schemas.microsoft.com/office/drawing/2014/main" val="1981276868"/>
                    </a:ext>
                  </a:extLst>
                </a:gridCol>
              </a:tblGrid>
              <a:tr h="2578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CZA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P-value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91165417"/>
                  </a:ext>
                </a:extLst>
              </a:tr>
              <a:tr h="2578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Bacteremia, n (%)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24 (20.5)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24 (20.5)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1.000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11732241"/>
                  </a:ext>
                </a:extLst>
              </a:tr>
              <a:tr h="133689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Pneumonia, n (%)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>
                          <a:effectLst/>
                        </a:rPr>
                        <a:t>CAP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>
                          <a:effectLst/>
                        </a:rPr>
                        <a:t>HAP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>
                          <a:effectLst/>
                        </a:rPr>
                        <a:t>VAP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>
                          <a:effectLst/>
                        </a:rPr>
                        <a:t>vHAP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93 (79.5)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13 (14.0)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11 (11.8)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51 (54.8)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18 (19.4)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93 (79.5)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18 (19.4)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11 (11.8)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54 (58.1)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 (10.8)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0.365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83391772"/>
                  </a:ext>
                </a:extLst>
              </a:tr>
              <a:tr h="2578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Median time to study drug in hours (range)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72 (-26 – 159)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72 (-47 – 163)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0.532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46010990"/>
                  </a:ext>
                </a:extLst>
              </a:tr>
              <a:tr h="2578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Active treatment before study drug, n (%)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26 (22.2)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21 (17.9)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0.514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16925754"/>
                  </a:ext>
                </a:extLst>
              </a:tr>
              <a:tr h="34500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Time to active treatment initiation in hours (range)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66 (-26 – 159)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67 (-47 – 163)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0.858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5645837"/>
                  </a:ext>
                </a:extLst>
              </a:tr>
              <a:tr h="2578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Receipt of prolonged infusion, n (%)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42 (35.9)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22 (18.8)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0.005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79187039"/>
                  </a:ext>
                </a:extLst>
              </a:tr>
              <a:tr h="2578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Median treatment duration, n (%)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 (2 – 35)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 (2 – 34)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0.372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58893218"/>
                  </a:ext>
                </a:extLst>
              </a:tr>
              <a:tr h="106712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Combination treatment, n (%)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</a:rPr>
                        <a:t>Inhaled antibiotics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</a:rPr>
                        <a:t>Intravenous antibiotics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</a:rPr>
                        <a:t>Both inhaled and intravenous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40 (34.2)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23 (57.5)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15 (37.5)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 (5.0)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33 (28.2)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17 (51.5)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14 (42.4)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 (6.1)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0.397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37178911"/>
                  </a:ext>
                </a:extLst>
              </a:tr>
              <a:tr h="52759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Co-infection, n (%)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>
                          <a:effectLst/>
                        </a:rPr>
                        <a:t>Co-infection appropriately treated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58 (49.6)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51 (87.9)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62 (53.0)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57 (91.9)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0.695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670556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1945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57AF3-E7FB-420D-A7F0-75E3B0264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CACTUS: Results….</a:t>
            </a:r>
          </a:p>
        </p:txBody>
      </p:sp>
      <p:pic>
        <p:nvPicPr>
          <p:cNvPr id="3076" name="Picture 4" descr="Stay Tuned Stock Illustrations – 909 Stay Tuned Stock Illustrations,  Vectors &amp; Clipart - Dreamstime">
            <a:extLst>
              <a:ext uri="{FF2B5EF4-FFF2-40B4-BE49-F238E27FC236}">
                <a16:creationId xmlns:a16="http://schemas.microsoft.com/office/drawing/2014/main" id="{652FFCB2-E121-4A34-AA2C-10080528875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277" y="1442856"/>
            <a:ext cx="4053446" cy="269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ubmitter Login Page - IDWeek 2023 Call for Abstracts - IDWeek 2023  Abstracts">
            <a:extLst>
              <a:ext uri="{FF2B5EF4-FFF2-40B4-BE49-F238E27FC236}">
                <a16:creationId xmlns:a16="http://schemas.microsoft.com/office/drawing/2014/main" id="{A3FC6187-8C95-4198-AF2C-005E92F3C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5362"/>
            <a:ext cx="12192000" cy="17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64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ADA3B-A95E-9F14-88C3-7EFD502CB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CACTUS – UPMC Preliminary data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168ECC-F74F-3D25-B5BB-3C7002901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9572" y="1484026"/>
            <a:ext cx="10292856" cy="4881378"/>
          </a:xfrm>
        </p:spPr>
        <p:txBody>
          <a:bodyPr>
            <a:normAutofit/>
          </a:bodyPr>
          <a:lstStyle/>
          <a:p>
            <a:r>
              <a:rPr lang="en-US" dirty="0"/>
              <a:t>UPMC preliminary data summary (2019 – 2021)</a:t>
            </a:r>
          </a:p>
          <a:p>
            <a:pPr lvl="1"/>
            <a:r>
              <a:rPr lang="en-US" dirty="0"/>
              <a:t>Dosing standardized, automated susceptibility testing available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Patients with pneumonia or bacteremia due to MDR </a:t>
            </a:r>
            <a:r>
              <a:rPr lang="en-US" i="1" dirty="0"/>
              <a:t>P. aeruginosa</a:t>
            </a:r>
            <a:endParaRPr lang="en-US" dirty="0"/>
          </a:p>
          <a:p>
            <a:pPr lvl="1"/>
            <a:r>
              <a:rPr lang="en-US" dirty="0"/>
              <a:t>Treated with </a:t>
            </a:r>
            <a:r>
              <a:rPr lang="en-US" dirty="0" err="1"/>
              <a:t>ceftolozane</a:t>
            </a:r>
            <a:r>
              <a:rPr lang="en-US" dirty="0"/>
              <a:t>-tazobactam in 2019 – 2020 (n=44)</a:t>
            </a:r>
          </a:p>
          <a:p>
            <a:pPr lvl="1"/>
            <a:r>
              <a:rPr lang="en-US" dirty="0"/>
              <a:t>Treated with ceftazidime-avibactam in 2021 (n=17)</a:t>
            </a:r>
          </a:p>
          <a:p>
            <a:endParaRPr lang="en-US" dirty="0"/>
          </a:p>
          <a:p>
            <a:r>
              <a:rPr lang="en-US" dirty="0"/>
              <a:t>Serial isolates available for broth microdilution susceptibility testing and whole genome sequencing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9391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ADA3B-A95E-9F14-88C3-7EFD502CB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180" y="126450"/>
            <a:ext cx="10292856" cy="891111"/>
          </a:xfrm>
        </p:spPr>
        <p:txBody>
          <a:bodyPr>
            <a:normAutofit/>
          </a:bodyPr>
          <a:lstStyle/>
          <a:p>
            <a:r>
              <a:rPr lang="en-US" dirty="0"/>
              <a:t>CACTUS – UPMC Preliminary Data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4AA2510E-32DE-BC57-5011-69D41C5919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9810168"/>
              </p:ext>
            </p:extLst>
          </p:nvPr>
        </p:nvGraphicFramePr>
        <p:xfrm>
          <a:off x="6096000" y="1439333"/>
          <a:ext cx="570271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528DD3C2-A50F-1A51-0BE6-A9C63042BBB1}"/>
              </a:ext>
            </a:extLst>
          </p:cNvPr>
          <p:cNvSpPr txBox="1"/>
          <p:nvPr/>
        </p:nvSpPr>
        <p:spPr>
          <a:xfrm>
            <a:off x="10199984" y="2097538"/>
            <a:ext cx="109138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P=0.003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F2E011-A166-B476-1072-81314D324B96}"/>
              </a:ext>
            </a:extLst>
          </p:cNvPr>
          <p:cNvSpPr txBox="1"/>
          <p:nvPr/>
        </p:nvSpPr>
        <p:spPr>
          <a:xfrm>
            <a:off x="10199984" y="3429000"/>
            <a:ext cx="109138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P=0.01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422CBE-E429-3704-632A-ED1E983E36DB}"/>
              </a:ext>
            </a:extLst>
          </p:cNvPr>
          <p:cNvSpPr txBox="1"/>
          <p:nvPr/>
        </p:nvSpPr>
        <p:spPr>
          <a:xfrm>
            <a:off x="10199984" y="4797722"/>
            <a:ext cx="109138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P=0.08</a:t>
            </a:r>
          </a:p>
        </p:txBody>
      </p:sp>
      <p:graphicFrame>
        <p:nvGraphicFramePr>
          <p:cNvPr id="18" name="Content Placeholder 17">
            <a:extLst>
              <a:ext uri="{FF2B5EF4-FFF2-40B4-BE49-F238E27FC236}">
                <a16:creationId xmlns:a16="http://schemas.microsoft.com/office/drawing/2014/main" id="{4D77A3AF-8475-FF51-6BEF-BF2587CDD2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18606"/>
              </p:ext>
            </p:extLst>
          </p:nvPr>
        </p:nvGraphicFramePr>
        <p:xfrm>
          <a:off x="213291" y="1301438"/>
          <a:ext cx="5644767" cy="5373897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2210300">
                  <a:extLst>
                    <a:ext uri="{9D8B030D-6E8A-4147-A177-3AD203B41FA5}">
                      <a16:colId xmlns:a16="http://schemas.microsoft.com/office/drawing/2014/main" val="3035523537"/>
                    </a:ext>
                  </a:extLst>
                </a:gridCol>
                <a:gridCol w="1294792">
                  <a:extLst>
                    <a:ext uri="{9D8B030D-6E8A-4147-A177-3AD203B41FA5}">
                      <a16:colId xmlns:a16="http://schemas.microsoft.com/office/drawing/2014/main" val="2457006207"/>
                    </a:ext>
                  </a:extLst>
                </a:gridCol>
                <a:gridCol w="1294792">
                  <a:extLst>
                    <a:ext uri="{9D8B030D-6E8A-4147-A177-3AD203B41FA5}">
                      <a16:colId xmlns:a16="http://schemas.microsoft.com/office/drawing/2014/main" val="3349563950"/>
                    </a:ext>
                  </a:extLst>
                </a:gridCol>
                <a:gridCol w="844883">
                  <a:extLst>
                    <a:ext uri="{9D8B030D-6E8A-4147-A177-3AD203B41FA5}">
                      <a16:colId xmlns:a16="http://schemas.microsoft.com/office/drawing/2014/main" val="1160855371"/>
                    </a:ext>
                  </a:extLst>
                </a:gridCol>
              </a:tblGrid>
              <a:tr h="23129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Variable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CZA (n=17)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CT (n=44)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P-value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extLst>
                  <a:ext uri="{0D108BD9-81ED-4DB2-BD59-A6C34878D82A}">
                    <a16:rowId xmlns:a16="http://schemas.microsoft.com/office/drawing/2014/main" val="1599733276"/>
                  </a:ext>
                </a:extLst>
              </a:tr>
              <a:tr h="23129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Median age in year (range)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67 (31 – 86)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66 (19 – 89)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0.51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extLst>
                  <a:ext uri="{0D108BD9-81ED-4DB2-BD59-A6C34878D82A}">
                    <a16:rowId xmlns:a16="http://schemas.microsoft.com/office/drawing/2014/main" val="3005636395"/>
                  </a:ext>
                </a:extLst>
              </a:tr>
              <a:tr h="23129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Male sex, n (%)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10 (53)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24 (54.5)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1.00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extLst>
                  <a:ext uri="{0D108BD9-81ED-4DB2-BD59-A6C34878D82A}">
                    <a16:rowId xmlns:a16="http://schemas.microsoft.com/office/drawing/2014/main" val="1185724975"/>
                  </a:ext>
                </a:extLst>
              </a:tr>
              <a:tr h="23129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Solid-organ transplant recipient, n (%)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4 (23.5)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10 (23)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1.00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extLst>
                  <a:ext uri="{0D108BD9-81ED-4DB2-BD59-A6C34878D82A}">
                    <a16:rowId xmlns:a16="http://schemas.microsoft.com/office/drawing/2014/main" val="1515973888"/>
                  </a:ext>
                </a:extLst>
              </a:tr>
              <a:tr h="23129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Median Charlson Score (range)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5 (1 – 10)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5 (0 – 9)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0.10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extLst>
                  <a:ext uri="{0D108BD9-81ED-4DB2-BD59-A6C34878D82A}">
                    <a16:rowId xmlns:a16="http://schemas.microsoft.com/office/drawing/2014/main" val="4105823784"/>
                  </a:ext>
                </a:extLst>
              </a:tr>
              <a:tr h="23129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Median SOFA score (range)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8 (0 – 20)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7 (0 – 18)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0.23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extLst>
                  <a:ext uri="{0D108BD9-81ED-4DB2-BD59-A6C34878D82A}">
                    <a16:rowId xmlns:a16="http://schemas.microsoft.com/office/drawing/2014/main" val="2792305568"/>
                  </a:ext>
                </a:extLst>
              </a:tr>
              <a:tr h="23129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Median APACHE II score (range)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24 (10 – 37)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22 (8 – 40)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0.58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extLst>
                  <a:ext uri="{0D108BD9-81ED-4DB2-BD59-A6C34878D82A}">
                    <a16:rowId xmlns:a16="http://schemas.microsoft.com/office/drawing/2014/main" val="3131568166"/>
                  </a:ext>
                </a:extLst>
              </a:tr>
              <a:tr h="23129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Septic shock, n (%)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8 (47)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18 (41)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0.78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extLst>
                  <a:ext uri="{0D108BD9-81ED-4DB2-BD59-A6C34878D82A}">
                    <a16:rowId xmlns:a16="http://schemas.microsoft.com/office/drawing/2014/main" val="1264638607"/>
                  </a:ext>
                </a:extLst>
              </a:tr>
              <a:tr h="23129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Mechanical ventilation, n (%)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12 (71)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33 (75)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0.75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extLst>
                  <a:ext uri="{0D108BD9-81ED-4DB2-BD59-A6C34878D82A}">
                    <a16:rowId xmlns:a16="http://schemas.microsoft.com/office/drawing/2014/main" val="512147999"/>
                  </a:ext>
                </a:extLst>
              </a:tr>
              <a:tr h="23129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Renal replacement therapy, n (%)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8 (47)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13 (30)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0.24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extLst>
                  <a:ext uri="{0D108BD9-81ED-4DB2-BD59-A6C34878D82A}">
                    <a16:rowId xmlns:a16="http://schemas.microsoft.com/office/drawing/2014/main" val="2678911385"/>
                  </a:ext>
                </a:extLst>
              </a:tr>
              <a:tr h="47330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Median PO2/FiO2 ratio among patients with pneumonia (range)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197.5 (45 – 714)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167.5 (45 – 580)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0.17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extLst>
                  <a:ext uri="{0D108BD9-81ED-4DB2-BD59-A6C34878D82A}">
                    <a16:rowId xmlns:a16="http://schemas.microsoft.com/office/drawing/2014/main" val="3536154052"/>
                  </a:ext>
                </a:extLst>
              </a:tr>
              <a:tr h="23129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Bacteremia, n (%)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2 (12)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10 (23)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0.48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extLst>
                  <a:ext uri="{0D108BD9-81ED-4DB2-BD59-A6C34878D82A}">
                    <a16:rowId xmlns:a16="http://schemas.microsoft.com/office/drawing/2014/main" val="3149789691"/>
                  </a:ext>
                </a:extLst>
              </a:tr>
              <a:tr h="23129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Empyema/endovascular </a:t>
                      </a:r>
                      <a:r>
                        <a:rPr lang="en-US" sz="1050" dirty="0" err="1">
                          <a:effectLst/>
                        </a:rPr>
                        <a:t>infxn</a:t>
                      </a:r>
                      <a:r>
                        <a:rPr lang="en-US" sz="1050" dirty="0">
                          <a:effectLst/>
                        </a:rPr>
                        <a:t>, n (%)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 (6)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6 (14)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0.66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extLst>
                  <a:ext uri="{0D108BD9-81ED-4DB2-BD59-A6C34878D82A}">
                    <a16:rowId xmlns:a16="http://schemas.microsoft.com/office/drawing/2014/main" val="1376157230"/>
                  </a:ext>
                </a:extLst>
              </a:tr>
              <a:tr h="23129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Receipt of prolonged infusion, n (%)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7 (41)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19 (43)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1.00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extLst>
                  <a:ext uri="{0D108BD9-81ED-4DB2-BD59-A6C34878D82A}">
                    <a16:rowId xmlns:a16="http://schemas.microsoft.com/office/drawing/2014/main" val="2199528421"/>
                  </a:ext>
                </a:extLst>
              </a:tr>
              <a:tr h="23129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Median treatment duration, n (%)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14 (3 – 15)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10 (3 – 139)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0.09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extLst>
                  <a:ext uri="{0D108BD9-81ED-4DB2-BD59-A6C34878D82A}">
                    <a16:rowId xmlns:a16="http://schemas.microsoft.com/office/drawing/2014/main" val="2273121213"/>
                  </a:ext>
                </a:extLst>
              </a:tr>
              <a:tr h="23129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Combination treatment, n (%)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5 (29)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27 (61)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0.04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extLst>
                  <a:ext uri="{0D108BD9-81ED-4DB2-BD59-A6C34878D82A}">
                    <a16:rowId xmlns:a16="http://schemas.microsoft.com/office/drawing/2014/main" val="2144564640"/>
                  </a:ext>
                </a:extLst>
              </a:tr>
              <a:tr h="23129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Clinical success at day 30, n (%)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11 (65)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28 (64)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1.00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extLst>
                  <a:ext uri="{0D108BD9-81ED-4DB2-BD59-A6C34878D82A}">
                    <a16:rowId xmlns:a16="http://schemas.microsoft.com/office/drawing/2014/main" val="2670923599"/>
                  </a:ext>
                </a:extLst>
              </a:tr>
              <a:tr h="23129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Survival at day 30, n (%)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14 (82)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34 (77)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1.00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extLst>
                  <a:ext uri="{0D108BD9-81ED-4DB2-BD59-A6C34878D82A}">
                    <a16:rowId xmlns:a16="http://schemas.microsoft.com/office/drawing/2014/main" val="3816164692"/>
                  </a:ext>
                </a:extLst>
              </a:tr>
              <a:tr h="23129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Microbiologic failure at day 90, n (%)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11 (65)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18 (41)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1.00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extLst>
                  <a:ext uri="{0D108BD9-81ED-4DB2-BD59-A6C34878D82A}">
                    <a16:rowId xmlns:a16="http://schemas.microsoft.com/office/drawing/2014/main" val="2385599290"/>
                  </a:ext>
                </a:extLst>
              </a:tr>
              <a:tr h="47330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Recurrent infection within 90 days among patients surviving &gt;30 days, n (%)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N=11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6 (55)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N=34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15 (44)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0.73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extLst>
                  <a:ext uri="{0D108BD9-81ED-4DB2-BD59-A6C34878D82A}">
                    <a16:rowId xmlns:a16="http://schemas.microsoft.com/office/drawing/2014/main" val="2860552726"/>
                  </a:ext>
                </a:extLst>
              </a:tr>
              <a:tr h="23129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Median time to micro failure (range)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26 (13 – 75)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36 (8 – 55)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0.33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65" marR="51865" marT="0" marB="0"/>
                </a:tc>
                <a:extLst>
                  <a:ext uri="{0D108BD9-81ED-4DB2-BD59-A6C34878D82A}">
                    <a16:rowId xmlns:a16="http://schemas.microsoft.com/office/drawing/2014/main" val="3774688550"/>
                  </a:ext>
                </a:extLst>
              </a:tr>
            </a:tbl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AD94F76C-468C-2626-62AF-1B3F39A03D83}"/>
              </a:ext>
            </a:extLst>
          </p:cNvPr>
          <p:cNvSpPr/>
          <p:nvPr/>
        </p:nvSpPr>
        <p:spPr>
          <a:xfrm>
            <a:off x="213291" y="5209130"/>
            <a:ext cx="5644767" cy="5073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Home - IDWeek">
            <a:extLst>
              <a:ext uri="{FF2B5EF4-FFF2-40B4-BE49-F238E27FC236}">
                <a16:creationId xmlns:a16="http://schemas.microsoft.com/office/drawing/2014/main" id="{6A982DB5-5234-451C-ADDE-2AD3E30B0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77" y="284598"/>
            <a:ext cx="3149497" cy="74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preview">
            <a:extLst>
              <a:ext uri="{FF2B5EF4-FFF2-40B4-BE49-F238E27FC236}">
                <a16:creationId xmlns:a16="http://schemas.microsoft.com/office/drawing/2014/main" id="{8B906ED5-B5D6-4B52-B73D-D4567F1E1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6455" y="45283"/>
            <a:ext cx="829818" cy="133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43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P spid="13" grpId="0" animBg="1"/>
      <p:bldP spid="14" grpId="0" animBg="1"/>
      <p:bldP spid="15" grpId="0" animBg="1"/>
      <p:bldP spid="1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4A6E4-F1EB-4C05-852D-00CA74970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Remaining Knowledge Gaps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07B88-B8E1-4C31-A068-6B10CD5DB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5" y="1341524"/>
            <a:ext cx="11649694" cy="5241837"/>
          </a:xfrm>
        </p:spPr>
        <p:txBody>
          <a:bodyPr>
            <a:normAutofit/>
          </a:bodyPr>
          <a:lstStyle/>
          <a:p>
            <a:r>
              <a:rPr lang="en-US" dirty="0"/>
              <a:t>Among the 4 </a:t>
            </a:r>
            <a:r>
              <a:rPr lang="el-GR" dirty="0"/>
              <a:t>β</a:t>
            </a:r>
            <a:r>
              <a:rPr lang="en-US" dirty="0"/>
              <a:t>-lactam agents with expanded </a:t>
            </a:r>
            <a:r>
              <a:rPr lang="en-US" i="1" dirty="0"/>
              <a:t>in vitro </a:t>
            </a:r>
            <a:r>
              <a:rPr lang="en-US" dirty="0"/>
              <a:t>activity for MDR </a:t>
            </a:r>
            <a:r>
              <a:rPr lang="en-US" i="1" dirty="0"/>
              <a:t>P. aeruginosa</a:t>
            </a:r>
          </a:p>
          <a:p>
            <a:pPr lvl="1"/>
            <a:r>
              <a:rPr lang="en-US" dirty="0"/>
              <a:t>We know that C/T is better than colistin (polymyxin B)</a:t>
            </a:r>
          </a:p>
          <a:p>
            <a:pPr lvl="1"/>
            <a:r>
              <a:rPr lang="en-US" dirty="0"/>
              <a:t>There are very limited data for the other options (RWE limited to case-series and observations)</a:t>
            </a:r>
          </a:p>
          <a:p>
            <a:pPr lvl="1"/>
            <a:r>
              <a:rPr lang="en-US" dirty="0"/>
              <a:t>There are </a:t>
            </a:r>
            <a:r>
              <a:rPr lang="en-US" u="sng" dirty="0"/>
              <a:t>NO</a:t>
            </a:r>
            <a:r>
              <a:rPr lang="en-US" dirty="0"/>
              <a:t> comparative-effectiveness data for any of these agents</a:t>
            </a:r>
          </a:p>
          <a:p>
            <a:endParaRPr lang="en-US" dirty="0"/>
          </a:p>
          <a:p>
            <a:r>
              <a:rPr lang="en-US" dirty="0"/>
              <a:t>How does prior exposure to traditional </a:t>
            </a:r>
            <a:r>
              <a:rPr lang="el-GR" dirty="0"/>
              <a:t>β</a:t>
            </a:r>
            <a:r>
              <a:rPr lang="en-US" dirty="0"/>
              <a:t>-lactams mediate resistance to newer agents? </a:t>
            </a:r>
          </a:p>
          <a:p>
            <a:pPr lvl="1"/>
            <a:r>
              <a:rPr lang="en-US" dirty="0"/>
              <a:t>Should we be employing the new agents sooner?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102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12624-45ED-B32D-8D84-0B36237B6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 Reverses AMR Progress in the US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BE1284F6-97AF-E33E-93B2-D552D88833C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150" y="1247775"/>
            <a:ext cx="4011613" cy="5286375"/>
          </a:xfrm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89DAE73A-4C05-4745-D2C0-3D2DA08C3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575" y="1247775"/>
            <a:ext cx="7553325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74C5F6-AD2C-95BC-AB8E-D99800426707}"/>
              </a:ext>
            </a:extLst>
          </p:cNvPr>
          <p:cNvSpPr txBox="1"/>
          <p:nvPr/>
        </p:nvSpPr>
        <p:spPr>
          <a:xfrm>
            <a:off x="4630738" y="3198813"/>
            <a:ext cx="7396162" cy="34163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/>
              <a:t>Major pandemic-related challenges: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Disruptions to standard infection prevention and control practices</a:t>
            </a:r>
          </a:p>
          <a:p>
            <a:pPr>
              <a:defRPr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Overuse of antibiotics - Nearly 80% of patients with COVID-19 received an antibiotic</a:t>
            </a:r>
          </a:p>
          <a:p>
            <a:pPr>
              <a:defRPr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Rerouting of resources used for active surveillance in hospitals</a:t>
            </a:r>
          </a:p>
        </p:txBody>
      </p:sp>
    </p:spTree>
    <p:extLst>
      <p:ext uri="{BB962C8B-B14F-4D97-AF65-F5344CB8AC3E}">
        <p14:creationId xmlns:p14="http://schemas.microsoft.com/office/powerpoint/2010/main" val="8425124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9BC6A-C8C7-52B0-8C8A-2499DCE12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 to MDR </a:t>
            </a:r>
            <a:r>
              <a:rPr lang="en-US" i="1" dirty="0"/>
              <a:t>P. aeruginosa </a:t>
            </a:r>
            <a:r>
              <a:rPr lang="en-US" dirty="0"/>
              <a:t>in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5B21B-3244-FC35-9FBB-BB05960FB4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977" y="1178620"/>
            <a:ext cx="11857280" cy="3778812"/>
          </a:xfrm>
        </p:spPr>
        <p:txBody>
          <a:bodyPr/>
          <a:lstStyle/>
          <a:p>
            <a:r>
              <a:rPr lang="el-GR" dirty="0"/>
              <a:t>β</a:t>
            </a:r>
            <a:r>
              <a:rPr lang="en-US" dirty="0"/>
              <a:t>-lactam resistance mechanisms vary, but importantly don’t always confer resistance to the class as a whole</a:t>
            </a:r>
          </a:p>
          <a:p>
            <a:pPr lvl="1"/>
            <a:r>
              <a:rPr lang="en-US" dirty="0"/>
              <a:t>Generally speaking can use susceptibility testing to guide treatment</a:t>
            </a:r>
          </a:p>
          <a:p>
            <a:pPr lvl="1"/>
            <a:r>
              <a:rPr lang="en-US" dirty="0"/>
              <a:t>No data demonstrates superiority of one traditional </a:t>
            </a:r>
            <a:r>
              <a:rPr lang="el-GR" dirty="0"/>
              <a:t>β</a:t>
            </a:r>
            <a:r>
              <a:rPr lang="en-US" dirty="0"/>
              <a:t>-lactam over another</a:t>
            </a:r>
          </a:p>
          <a:p>
            <a:pPr lvl="1"/>
            <a:r>
              <a:rPr lang="en-US" dirty="0"/>
              <a:t>Each day of anti-</a:t>
            </a:r>
            <a:r>
              <a:rPr lang="en-US" dirty="0" err="1"/>
              <a:t>pseudomonal</a:t>
            </a:r>
            <a:r>
              <a:rPr lang="en-US" dirty="0"/>
              <a:t> therapy increases the risk of resistance by 4%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Treatment-emergent </a:t>
            </a:r>
            <a:r>
              <a:rPr lang="el-GR" dirty="0"/>
              <a:t>β</a:t>
            </a:r>
            <a:r>
              <a:rPr lang="en-US" dirty="0"/>
              <a:t>-lactam resistance should be anticipated often necessitating use of the new agents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9479BA-EBF9-EEAC-56DF-6C7B7C7DA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474" y="4761130"/>
            <a:ext cx="4533933" cy="1905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1BA35C-5E94-DDE7-E391-EDBCC2BE71C9}"/>
              </a:ext>
            </a:extLst>
          </p:cNvPr>
          <p:cNvSpPr txBox="1"/>
          <p:nvPr/>
        </p:nvSpPr>
        <p:spPr>
          <a:xfrm>
            <a:off x="5803645" y="4114799"/>
            <a:ext cx="5988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Among 767 patients with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P. aeruginosa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bacteremia treated with monotherapy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8E9C74C3-78C1-03CE-EF9C-F25346519B51}"/>
              </a:ext>
            </a:extLst>
          </p:cNvPr>
          <p:cNvGraphicFramePr>
            <a:graphicFrameLocks noGrp="1"/>
          </p:cNvGraphicFramePr>
          <p:nvPr/>
        </p:nvGraphicFramePr>
        <p:xfrm>
          <a:off x="5873177" y="4957432"/>
          <a:ext cx="5849256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9752">
                  <a:extLst>
                    <a:ext uri="{9D8B030D-6E8A-4147-A177-3AD203B41FA5}">
                      <a16:colId xmlns:a16="http://schemas.microsoft.com/office/drawing/2014/main" val="51596855"/>
                    </a:ext>
                  </a:extLst>
                </a:gridCol>
                <a:gridCol w="1949752">
                  <a:extLst>
                    <a:ext uri="{9D8B030D-6E8A-4147-A177-3AD203B41FA5}">
                      <a16:colId xmlns:a16="http://schemas.microsoft.com/office/drawing/2014/main" val="3952805225"/>
                    </a:ext>
                  </a:extLst>
                </a:gridCol>
                <a:gridCol w="1949752">
                  <a:extLst>
                    <a:ext uri="{9D8B030D-6E8A-4147-A177-3AD203B41FA5}">
                      <a16:colId xmlns:a16="http://schemas.microsoft.com/office/drawing/2014/main" val="20333833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Tx Agent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30d mortality*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New resistance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8404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Ceftazidime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12.4%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74723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Piperacillin/</a:t>
                      </a:r>
                      <a:r>
                        <a:rPr lang="en-US" dirty="0" err="1"/>
                        <a:t>tazo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8.4%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909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Carbapenems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17.5%**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327603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1632D6C-104B-BE64-3DCE-816FCC21E125}"/>
              </a:ext>
            </a:extLst>
          </p:cNvPr>
          <p:cNvSpPr txBox="1"/>
          <p:nvPr/>
        </p:nvSpPr>
        <p:spPr>
          <a:xfrm>
            <a:off x="5873177" y="6440792"/>
            <a:ext cx="5648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*No difference in rates of death; **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P=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0.007 </a:t>
            </a:r>
          </a:p>
        </p:txBody>
      </p:sp>
    </p:spTree>
    <p:extLst>
      <p:ext uri="{BB962C8B-B14F-4D97-AF65-F5344CB8AC3E}">
        <p14:creationId xmlns:p14="http://schemas.microsoft.com/office/powerpoint/2010/main" val="2161563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2CF6D-6C7E-44EE-855E-B35F5F30A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178" y="108385"/>
            <a:ext cx="10292856" cy="891111"/>
          </a:xfrm>
        </p:spPr>
        <p:txBody>
          <a:bodyPr/>
          <a:lstStyle/>
          <a:p>
            <a:r>
              <a:rPr lang="en-US" dirty="0"/>
              <a:t>Importance of prior β-lactam exposures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3BF97-586E-4D01-A2EF-CED87AE364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756" y="1165749"/>
            <a:ext cx="11815948" cy="3978335"/>
          </a:xfrm>
        </p:spPr>
        <p:txBody>
          <a:bodyPr/>
          <a:lstStyle/>
          <a:p>
            <a:r>
              <a:rPr lang="en-US" dirty="0"/>
              <a:t>66 y/o woman s/p </a:t>
            </a:r>
            <a:r>
              <a:rPr lang="en-US" dirty="0" err="1"/>
              <a:t>LDLTx</a:t>
            </a:r>
            <a:r>
              <a:rPr lang="en-US" dirty="0"/>
              <a:t> secondary to NASH develops BSI on post-op day 13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3200" dirty="0"/>
          </a:p>
          <a:p>
            <a:r>
              <a:rPr lang="en-US" dirty="0"/>
              <a:t>80 y/o woman w/ </a:t>
            </a:r>
            <a:r>
              <a:rPr lang="en-US" dirty="0" err="1"/>
              <a:t>HFpEF</a:t>
            </a:r>
            <a:r>
              <a:rPr lang="en-US" dirty="0"/>
              <a:t> and lung CA develops VAP on hospital day 10</a:t>
            </a:r>
          </a:p>
        </p:txBody>
      </p:sp>
      <p:pic>
        <p:nvPicPr>
          <p:cNvPr id="6146" name="Picture 2" descr="Image preview">
            <a:extLst>
              <a:ext uri="{FF2B5EF4-FFF2-40B4-BE49-F238E27FC236}">
                <a16:creationId xmlns:a16="http://schemas.microsoft.com/office/drawing/2014/main" id="{65F2675B-B0A2-4E36-BE6D-D73488535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87" y="4262803"/>
            <a:ext cx="4587241" cy="253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4BDD83-13F7-468F-87EC-6D61BC55F003}"/>
              </a:ext>
            </a:extLst>
          </p:cNvPr>
          <p:cNvSpPr txBox="1"/>
          <p:nvPr/>
        </p:nvSpPr>
        <p:spPr>
          <a:xfrm>
            <a:off x="4637991" y="5190525"/>
            <a:ext cx="2224088" cy="733663"/>
          </a:xfrm>
          <a:prstGeom prst="rightArrow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Cefepime x 14 days</a:t>
            </a:r>
          </a:p>
        </p:txBody>
      </p:sp>
      <p:pic>
        <p:nvPicPr>
          <p:cNvPr id="6148" name="Picture 4" descr="Image preview">
            <a:extLst>
              <a:ext uri="{FF2B5EF4-FFF2-40B4-BE49-F238E27FC236}">
                <a16:creationId xmlns:a16="http://schemas.microsoft.com/office/drawing/2014/main" id="{23D2E25E-3F67-41A1-9785-7211F1596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079" y="4290202"/>
            <a:ext cx="5291847" cy="253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317137-A26D-4BB0-A3D4-52E805A415EB}"/>
              </a:ext>
            </a:extLst>
          </p:cNvPr>
          <p:cNvSpPr/>
          <p:nvPr/>
        </p:nvSpPr>
        <p:spPr>
          <a:xfrm>
            <a:off x="9239003" y="4290202"/>
            <a:ext cx="237506" cy="2105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52" name="Picture 8" descr="Image preview">
            <a:extLst>
              <a:ext uri="{FF2B5EF4-FFF2-40B4-BE49-F238E27FC236}">
                <a16:creationId xmlns:a16="http://schemas.microsoft.com/office/drawing/2014/main" id="{E7935B1D-0DEB-4DA2-86EC-DF40D171A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078" y="1634348"/>
            <a:ext cx="4902145" cy="217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Image preview">
            <a:extLst>
              <a:ext uri="{FF2B5EF4-FFF2-40B4-BE49-F238E27FC236}">
                <a16:creationId xmlns:a16="http://schemas.microsoft.com/office/drawing/2014/main" id="{7867A499-6D60-4438-BA56-138BEA507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46" y="1576098"/>
            <a:ext cx="4193224" cy="223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ECCD74-0ACF-4BE4-916D-4CA9A26EF907}"/>
              </a:ext>
            </a:extLst>
          </p:cNvPr>
          <p:cNvSpPr txBox="1"/>
          <p:nvPr/>
        </p:nvSpPr>
        <p:spPr>
          <a:xfrm>
            <a:off x="4303111" y="2557173"/>
            <a:ext cx="2558968" cy="733663"/>
          </a:xfrm>
          <a:prstGeom prst="rightArrow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Ceftazidime x 14 days</a:t>
            </a:r>
          </a:p>
        </p:txBody>
      </p:sp>
    </p:spTree>
    <p:extLst>
      <p:ext uri="{BB962C8B-B14F-4D97-AF65-F5344CB8AC3E}">
        <p14:creationId xmlns:p14="http://schemas.microsoft.com/office/powerpoint/2010/main" val="168552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4A6E4-F1EB-4C05-852D-00CA74970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Remaining Knowledge Gaps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07B88-B8E1-4C31-A068-6B10CD5DB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5" y="1341524"/>
            <a:ext cx="11649694" cy="5241837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Among the 4 </a:t>
            </a:r>
            <a:r>
              <a:rPr lang="el-GR" dirty="0"/>
              <a:t>β</a:t>
            </a:r>
            <a:r>
              <a:rPr lang="en-US" dirty="0"/>
              <a:t>-lactam agents with expanded </a:t>
            </a:r>
            <a:r>
              <a:rPr lang="en-US" i="1" dirty="0"/>
              <a:t>in vitro </a:t>
            </a:r>
            <a:r>
              <a:rPr lang="en-US" dirty="0"/>
              <a:t>activity for MDR </a:t>
            </a:r>
            <a:r>
              <a:rPr lang="en-US" i="1" dirty="0"/>
              <a:t>P. aeruginosa</a:t>
            </a:r>
          </a:p>
          <a:p>
            <a:pPr lvl="1"/>
            <a:r>
              <a:rPr lang="en-US" dirty="0"/>
              <a:t>We know that C/T is better than colistin (polymyxin B)</a:t>
            </a:r>
          </a:p>
          <a:p>
            <a:pPr lvl="1"/>
            <a:r>
              <a:rPr lang="en-US" dirty="0"/>
              <a:t>There are very limited data for the other options (RWE limited to case-series and observations)</a:t>
            </a:r>
          </a:p>
          <a:p>
            <a:pPr lvl="1"/>
            <a:r>
              <a:rPr lang="en-US" dirty="0"/>
              <a:t>There are </a:t>
            </a:r>
            <a:r>
              <a:rPr lang="en-US" u="sng" dirty="0"/>
              <a:t>NO</a:t>
            </a:r>
            <a:r>
              <a:rPr lang="en-US" dirty="0"/>
              <a:t> comparative-effectiveness data for any of these agents</a:t>
            </a:r>
          </a:p>
          <a:p>
            <a:endParaRPr lang="en-US" dirty="0"/>
          </a:p>
          <a:p>
            <a:r>
              <a:rPr lang="en-US" dirty="0"/>
              <a:t>How does prior exposure to traditional </a:t>
            </a:r>
            <a:r>
              <a:rPr lang="el-GR" dirty="0"/>
              <a:t>β</a:t>
            </a:r>
            <a:r>
              <a:rPr lang="en-US" dirty="0"/>
              <a:t>-lactams mediate resistance to newer agents? </a:t>
            </a:r>
          </a:p>
          <a:p>
            <a:pPr lvl="1"/>
            <a:r>
              <a:rPr lang="en-US" dirty="0"/>
              <a:t>Should we be employing the new agents sooner?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What are the implications of PK-PD dose optimization on the outcomes of patients with MDR </a:t>
            </a:r>
            <a:r>
              <a:rPr lang="en-US" i="1" dirty="0"/>
              <a:t>P. aeruginosa </a:t>
            </a:r>
            <a:r>
              <a:rPr lang="en-US" dirty="0"/>
              <a:t>pneumonia?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How do the populations dynamics of </a:t>
            </a:r>
            <a:r>
              <a:rPr lang="en-US" i="1" dirty="0"/>
              <a:t>P. aeruginosa </a:t>
            </a:r>
            <a:r>
              <a:rPr lang="en-US" dirty="0"/>
              <a:t>change during and after treatment?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Is there a role for alternative therapeutics such as phage, peptides, etc.?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5053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38E43-00C2-4952-8EE3-4580FDAD7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concluding thoughts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8F5BB-0EC3-4CE2-B794-1A32D6DE2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81" y="1175661"/>
            <a:ext cx="11720945" cy="559921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Defining mechanisms of </a:t>
            </a:r>
            <a:r>
              <a:rPr lang="el-GR" dirty="0"/>
              <a:t>β</a:t>
            </a:r>
            <a:r>
              <a:rPr lang="en-US" dirty="0"/>
              <a:t>-lactam resistance is complicated by numerous regulatory pathways that may exist alone or in combination</a:t>
            </a:r>
          </a:p>
          <a:p>
            <a:pPr lvl="1"/>
            <a:r>
              <a:rPr lang="en-US" dirty="0"/>
              <a:t>Cannot presume cross-resistance in general – so test everything you can to inform decisions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New </a:t>
            </a:r>
            <a:r>
              <a:rPr lang="el-GR" dirty="0"/>
              <a:t>β</a:t>
            </a:r>
            <a:r>
              <a:rPr lang="en-US" dirty="0"/>
              <a:t>-lactams demonstrate improved susceptibility against MDR strains; however new patterns of resistance are already emerging</a:t>
            </a:r>
          </a:p>
          <a:p>
            <a:pPr lvl="1"/>
            <a:r>
              <a:rPr lang="en-US" dirty="0" err="1"/>
              <a:t>AmpC</a:t>
            </a:r>
            <a:r>
              <a:rPr lang="en-US" dirty="0"/>
              <a:t> mutations conferring C/T resistance confer cross-R to CZA (and maybe </a:t>
            </a:r>
            <a:r>
              <a:rPr lang="en-US" dirty="0" err="1"/>
              <a:t>cefiderocol</a:t>
            </a:r>
            <a:r>
              <a:rPr lang="en-US" dirty="0"/>
              <a:t>), but collateral sensitivity to piperacillin and imipenem</a:t>
            </a:r>
          </a:p>
          <a:p>
            <a:pPr lvl="1"/>
            <a:r>
              <a:rPr lang="en-US" dirty="0"/>
              <a:t>Efflux may play an important role in extruding </a:t>
            </a:r>
            <a:r>
              <a:rPr lang="en-US" dirty="0" err="1"/>
              <a:t>relebactam</a:t>
            </a:r>
            <a:r>
              <a:rPr lang="en-US" dirty="0"/>
              <a:t> following exposure </a:t>
            </a:r>
          </a:p>
          <a:p>
            <a:pPr lvl="1"/>
            <a:r>
              <a:rPr lang="en-US" dirty="0"/>
              <a:t>Meropenem-</a:t>
            </a:r>
            <a:r>
              <a:rPr lang="en-US" dirty="0" err="1"/>
              <a:t>vaborbactam</a:t>
            </a:r>
            <a:r>
              <a:rPr lang="en-US" dirty="0"/>
              <a:t> is no better than meropenem alone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There are no data comparing the clinical efficacy of </a:t>
            </a:r>
            <a:r>
              <a:rPr lang="en-US" dirty="0" err="1"/>
              <a:t>ceftolozane</a:t>
            </a:r>
            <a:r>
              <a:rPr lang="en-US" dirty="0"/>
              <a:t>-tazobactam to ceftazidime-avibactam (or imipenem-</a:t>
            </a:r>
            <a:r>
              <a:rPr lang="en-US" dirty="0" err="1"/>
              <a:t>relebactam</a:t>
            </a:r>
            <a:r>
              <a:rPr lang="en-US" dirty="0"/>
              <a:t> and </a:t>
            </a:r>
            <a:r>
              <a:rPr lang="en-US" dirty="0" err="1"/>
              <a:t>cefiderocol</a:t>
            </a:r>
            <a:r>
              <a:rPr lang="en-US" dirty="0"/>
              <a:t>)….yet!</a:t>
            </a:r>
          </a:p>
          <a:p>
            <a:pPr lvl="1"/>
            <a:r>
              <a:rPr lang="en-US" dirty="0"/>
              <a:t>Ongoing work to validate novel mechanisms of resistance and risk factors for resistance</a:t>
            </a:r>
          </a:p>
          <a:p>
            <a:pPr lvl="1"/>
            <a:r>
              <a:rPr lang="en-US" dirty="0"/>
              <a:t>Innovative trials that integrate rapid diagnostics, antibiotic history, and local risk factors are needed to move the field forward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09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FE838-8588-6B2F-916F-4DFAFC52C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how are you going to pick a preferred agent?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70742-207B-4410-0A5B-B6597F93C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829" y="1297858"/>
            <a:ext cx="11789228" cy="556014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Important to identify a durable </a:t>
            </a:r>
            <a:r>
              <a:rPr lang="en-US" i="1" dirty="0"/>
              <a:t>in vitro </a:t>
            </a:r>
            <a:r>
              <a:rPr lang="en-US" dirty="0"/>
              <a:t>active option at your center given the lack of comparative-effectiveness studies and ensure that your lab can test for it accurately</a:t>
            </a:r>
          </a:p>
          <a:p>
            <a:pPr lvl="1"/>
            <a:r>
              <a:rPr lang="en-US" dirty="0"/>
              <a:t>How common are </a:t>
            </a:r>
            <a:r>
              <a:rPr lang="en-US" dirty="0" err="1"/>
              <a:t>carbapenemase</a:t>
            </a:r>
            <a:r>
              <a:rPr lang="en-US" dirty="0"/>
              <a:t>-producing </a:t>
            </a:r>
            <a:r>
              <a:rPr lang="en-US" i="1" dirty="0"/>
              <a:t>P. aeruginosa </a:t>
            </a:r>
            <a:r>
              <a:rPr lang="en-US" dirty="0"/>
              <a:t>at your center?</a:t>
            </a:r>
          </a:p>
          <a:p>
            <a:endParaRPr lang="en-US" dirty="0"/>
          </a:p>
          <a:p>
            <a:r>
              <a:rPr lang="en-US" dirty="0"/>
              <a:t>Consider prior </a:t>
            </a:r>
            <a:r>
              <a:rPr lang="el-GR" dirty="0"/>
              <a:t>β</a:t>
            </a:r>
            <a:r>
              <a:rPr lang="en-US" dirty="0"/>
              <a:t>-lactam exposures</a:t>
            </a:r>
          </a:p>
          <a:p>
            <a:pPr lvl="1"/>
            <a:r>
              <a:rPr lang="en-US" dirty="0"/>
              <a:t>Lots of carbapenems = ↓ </a:t>
            </a:r>
            <a:r>
              <a:rPr lang="en-US" i="1" dirty="0"/>
              <a:t>in vitro </a:t>
            </a:r>
            <a:r>
              <a:rPr lang="en-US" dirty="0"/>
              <a:t>activity of imipenem-</a:t>
            </a:r>
            <a:r>
              <a:rPr lang="en-US" dirty="0" err="1"/>
              <a:t>relebactam</a:t>
            </a:r>
            <a:endParaRPr lang="en-US" dirty="0"/>
          </a:p>
          <a:p>
            <a:pPr lvl="1"/>
            <a:r>
              <a:rPr lang="en-US" dirty="0"/>
              <a:t>Cephalosporin exposures may impact ceftazidime-avibactam &gt; </a:t>
            </a:r>
            <a:r>
              <a:rPr lang="en-US" dirty="0" err="1"/>
              <a:t>ceftolozane</a:t>
            </a:r>
            <a:r>
              <a:rPr lang="en-US" dirty="0"/>
              <a:t>-tazobactam</a:t>
            </a:r>
          </a:p>
          <a:p>
            <a:endParaRPr lang="en-US" dirty="0"/>
          </a:p>
          <a:p>
            <a:r>
              <a:rPr lang="en-US" dirty="0" err="1"/>
              <a:t>Ceftolozane</a:t>
            </a:r>
            <a:r>
              <a:rPr lang="en-US" dirty="0"/>
              <a:t>-tazobactam may be preferred given its more targeted activity and lower cost compared to the other agents</a:t>
            </a:r>
          </a:p>
          <a:p>
            <a:pPr lvl="1"/>
            <a:r>
              <a:rPr lang="en-US" dirty="0"/>
              <a:t>Lower rates of treatment-emergent resistance when compared to ceftazidime-avibactam at UPMC (caution – this is only one center, data require further validation in multicenter studies)</a:t>
            </a:r>
          </a:p>
          <a:p>
            <a:pPr lvl="1"/>
            <a:r>
              <a:rPr lang="en-US" dirty="0"/>
              <a:t>Potential for cross-resistance to </a:t>
            </a:r>
            <a:r>
              <a:rPr lang="en-US" b="1" u="sng" dirty="0"/>
              <a:t>both</a:t>
            </a:r>
            <a:r>
              <a:rPr lang="en-US" dirty="0"/>
              <a:t> ceftazidime-avibactam and </a:t>
            </a:r>
            <a:r>
              <a:rPr lang="en-US" dirty="0" err="1"/>
              <a:t>cefiderocol</a:t>
            </a:r>
            <a:endParaRPr lang="en-US" dirty="0"/>
          </a:p>
          <a:p>
            <a:pPr lvl="1"/>
            <a:r>
              <a:rPr lang="en-US" dirty="0"/>
              <a:t>….but also restored activity of imipenem-</a:t>
            </a:r>
            <a:r>
              <a:rPr lang="en-US" dirty="0" err="1"/>
              <a:t>relebactam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39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1A949-099D-4489-BDF9-B4871DEF3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D3FB9-3F0E-4F82-851D-A9D6C296B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290" y="1294012"/>
            <a:ext cx="11447360" cy="5436987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Daria Van Tyne, PhD</a:t>
            </a:r>
          </a:p>
          <a:p>
            <a:r>
              <a:rPr lang="en-US" dirty="0"/>
              <a:t>Ellen G. Kline, MS</a:t>
            </a:r>
          </a:p>
          <a:p>
            <a:r>
              <a:rPr lang="en-US" dirty="0" err="1"/>
              <a:t>Sunish</a:t>
            </a:r>
            <a:r>
              <a:rPr lang="en-US" dirty="0"/>
              <a:t> Shah, PharmD, BCIDP</a:t>
            </a:r>
          </a:p>
          <a:p>
            <a:r>
              <a:rPr lang="en-US" dirty="0"/>
              <a:t>Jason Pogue, PharmD, BCIDP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Co-authors and key contributors</a:t>
            </a:r>
          </a:p>
          <a:p>
            <a:pPr lvl="1"/>
            <a:r>
              <a:rPr lang="en-US" dirty="0"/>
              <a:t>Madison Stellfox, MD, PhD; Palash </a:t>
            </a:r>
            <a:r>
              <a:rPr lang="en-US" dirty="0" err="1"/>
              <a:t>Samanta</a:t>
            </a:r>
            <a:r>
              <a:rPr lang="en-US" dirty="0"/>
              <a:t>, MD; </a:t>
            </a:r>
            <a:r>
              <a:rPr lang="en-US" dirty="0" err="1"/>
              <a:t>Ghady</a:t>
            </a:r>
            <a:r>
              <a:rPr lang="en-US" dirty="0"/>
              <a:t> Haidar, MD; Erin McCreary, PharmD, BCPS, BCIDP; Lloyd Clarke, </a:t>
            </a:r>
            <a:r>
              <a:rPr lang="en-US" dirty="0" err="1"/>
              <a:t>BsHons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XDR Pathogens lab</a:t>
            </a:r>
          </a:p>
          <a:p>
            <a:pPr lvl="1"/>
            <a:r>
              <a:rPr lang="en-US" dirty="0" err="1"/>
              <a:t>Binghua</a:t>
            </a:r>
            <a:r>
              <a:rPr lang="en-US" dirty="0"/>
              <a:t> Hao, MD; Hong Nguyen, MD; Neil Clancy, MD</a:t>
            </a:r>
          </a:p>
          <a:p>
            <a:endParaRPr lang="en-US" dirty="0"/>
          </a:p>
          <a:p>
            <a:r>
              <a:rPr lang="en-US" dirty="0"/>
              <a:t>Shields lab</a:t>
            </a:r>
          </a:p>
          <a:p>
            <a:pPr lvl="1"/>
            <a:r>
              <a:rPr lang="en-US" dirty="0"/>
              <a:t>Ellen Kline, Kevin Squires, Abigail Rubio, Tara Rogers</a:t>
            </a:r>
          </a:p>
          <a:p>
            <a:endParaRPr lang="en-US" dirty="0"/>
          </a:p>
          <a:p>
            <a:r>
              <a:rPr lang="en-US" dirty="0"/>
              <a:t>Stewardship team (Clarke, Nguyen, </a:t>
            </a:r>
            <a:r>
              <a:rPr lang="en-US" dirty="0" err="1"/>
              <a:t>Samanta</a:t>
            </a:r>
            <a:r>
              <a:rPr lang="en-US" dirty="0"/>
              <a:t>, Shah)</a:t>
            </a:r>
          </a:p>
          <a:p>
            <a:pPr lvl="1"/>
            <a:r>
              <a:rPr lang="en-US" dirty="0"/>
              <a:t>Bonnie </a:t>
            </a:r>
            <a:r>
              <a:rPr lang="en-US" dirty="0" err="1"/>
              <a:t>Falcione</a:t>
            </a:r>
            <a:r>
              <a:rPr lang="en-US" dirty="0"/>
              <a:t>, PharmD, BCPS; Eli </a:t>
            </a:r>
            <a:r>
              <a:rPr lang="en-US" dirty="0" err="1"/>
              <a:t>Goshorn</a:t>
            </a:r>
            <a:r>
              <a:rPr lang="en-US" dirty="0"/>
              <a:t>, MD; Christiane </a:t>
            </a:r>
            <a:r>
              <a:rPr lang="en-US" dirty="0" err="1"/>
              <a:t>Hadi</a:t>
            </a:r>
            <a:r>
              <a:rPr lang="en-US" dirty="0"/>
              <a:t>, MD; EJ Kwak, MD; Leanna Liu, PharmD, BCIDP; Rachel Marini, PharmD, BCIDP; Brian Potoski, PharmD, BCPS; Brandon Smith, PharmD, MD; Alex </a:t>
            </a:r>
            <a:r>
              <a:rPr lang="en-US" dirty="0" err="1"/>
              <a:t>Viehman</a:t>
            </a:r>
            <a:r>
              <a:rPr lang="en-US" dirty="0"/>
              <a:t>, MD, </a:t>
            </a:r>
            <a:r>
              <a:rPr lang="en-US" dirty="0" err="1"/>
              <a:t>Jasan</a:t>
            </a:r>
            <a:r>
              <a:rPr lang="en-US" dirty="0"/>
              <a:t> Jawanda, MBBS, Matt </a:t>
            </a:r>
            <a:r>
              <a:rPr lang="en-US" dirty="0" err="1"/>
              <a:t>O’donnell</a:t>
            </a:r>
            <a:r>
              <a:rPr lang="en-US" dirty="0"/>
              <a:t>, DO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CACTUS Network (co-PI Jason Pogue)</a:t>
            </a:r>
          </a:p>
          <a:p>
            <a:pPr lvl="1"/>
            <a:endParaRPr lang="en-US" dirty="0"/>
          </a:p>
        </p:txBody>
      </p:sp>
      <p:pic>
        <p:nvPicPr>
          <p:cNvPr id="3074" name="Picture 2" descr="Daria Van Tyne, PhD | ARLG">
            <a:extLst>
              <a:ext uri="{FF2B5EF4-FFF2-40B4-BE49-F238E27FC236}">
                <a16:creationId xmlns:a16="http://schemas.microsoft.com/office/drawing/2014/main" id="{0F27356A-39DE-4D73-B814-01CF58A8A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371" y="1294012"/>
            <a:ext cx="1064202" cy="133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D ShieldsLabMembers | Department of Medicine">
            <a:extLst>
              <a:ext uri="{FF2B5EF4-FFF2-40B4-BE49-F238E27FC236}">
                <a16:creationId xmlns:a16="http://schemas.microsoft.com/office/drawing/2014/main" id="{979BD700-8347-49DC-80D8-210883702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218" y="1294013"/>
            <a:ext cx="1067910" cy="133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preview">
            <a:extLst>
              <a:ext uri="{FF2B5EF4-FFF2-40B4-BE49-F238E27FC236}">
                <a16:creationId xmlns:a16="http://schemas.microsoft.com/office/drawing/2014/main" id="{9C2AB1D2-D33E-4802-A9BF-1CBFC35D0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611" y="1294012"/>
            <a:ext cx="829818" cy="133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jmpogue | UM College of Pharmacy">
            <a:extLst>
              <a:ext uri="{FF2B5EF4-FFF2-40B4-BE49-F238E27FC236}">
                <a16:creationId xmlns:a16="http://schemas.microsoft.com/office/drawing/2014/main" id="{7E4B2263-A63B-432B-9AFE-59C2739BE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164" y="1294013"/>
            <a:ext cx="1141113" cy="133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59292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7CBDA2-FEBF-D744-AB95-2017A46A8E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6209" y="3322125"/>
            <a:ext cx="9863048" cy="171562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Ryan K. Shields, PharmD, MS</a:t>
            </a:r>
          </a:p>
          <a:p>
            <a:r>
              <a:rPr lang="en-US" dirty="0"/>
              <a:t>University of Pittsburgh</a:t>
            </a:r>
          </a:p>
          <a:p>
            <a:r>
              <a:rPr lang="en-US" dirty="0"/>
              <a:t>Associate Professor of Medicine</a:t>
            </a:r>
          </a:p>
          <a:p>
            <a:r>
              <a:rPr lang="en-US" dirty="0"/>
              <a:t>Co-Director, Antibiotic Management Program, UPMC</a:t>
            </a:r>
          </a:p>
          <a:p>
            <a:r>
              <a:rPr lang="en-US" dirty="0"/>
              <a:t>Co-Director, Center for Innovative Antimicrobial Therapy, Pitt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495D899-E020-434A-BC4D-BE7A01606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209" y="1550462"/>
            <a:ext cx="10339728" cy="1049610"/>
          </a:xfrm>
        </p:spPr>
        <p:txBody>
          <a:bodyPr/>
          <a:lstStyle/>
          <a:p>
            <a:r>
              <a:rPr lang="en-US" dirty="0"/>
              <a:t>Evolving Clinical Resistance to Novel Agents in </a:t>
            </a:r>
            <a:r>
              <a:rPr lang="en-US" i="1" dirty="0"/>
              <a:t>Pseudomonas aeruginosa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666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Image result for elephant in the ro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199283"/>
            <a:ext cx="5221241" cy="166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74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 pathogens at UPMC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1930" y="208355"/>
            <a:ext cx="3997064" cy="1547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ontent Placeholder 4"/>
          <p:cNvSpPr txBox="1">
            <a:spLocks noGrp="1"/>
          </p:cNvSpPr>
          <p:nvPr>
            <p:ph idx="1"/>
          </p:nvPr>
        </p:nvSpPr>
        <p:spPr>
          <a:xfrm>
            <a:off x="949572" y="1854105"/>
            <a:ext cx="10292856" cy="821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defTabSz="121893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Analysis of the 6 most common Gram-negative pathogens from 2000 – 2017</a:t>
            </a:r>
          </a:p>
          <a:p>
            <a:pPr marL="990450" lvl="1" indent="-380990" defTabSz="121893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9,882 isolates from 4,038 patients (</a:t>
            </a:r>
            <a:r>
              <a:rPr lang="en-US" sz="2400" i="1" dirty="0">
                <a:solidFill>
                  <a:prstClr val="black"/>
                </a:solidFill>
                <a:latin typeface="Calibri"/>
              </a:rPr>
              <a:t>P. aeruginosa 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accounted for 51%)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121" y="2573820"/>
            <a:ext cx="4582809" cy="40123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1399" y="2849894"/>
            <a:ext cx="6594311" cy="29776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66727" y="5827545"/>
            <a:ext cx="6658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Rates of resistance are increasing and parallel of carbapenems at the hospital-level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656846" y="6529706"/>
            <a:ext cx="3444709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Babiker</a:t>
            </a: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A, et al. CID 2021</a:t>
            </a:r>
          </a:p>
        </p:txBody>
      </p:sp>
      <p:pic>
        <p:nvPicPr>
          <p:cNvPr id="2050" name="Picture 2" descr="Ahmed Babiker - Assistant Professor, Division of Infectious Diseases -  Emory University School of Medicine | LinkedIn">
            <a:extLst>
              <a:ext uri="{FF2B5EF4-FFF2-40B4-BE49-F238E27FC236}">
                <a16:creationId xmlns:a16="http://schemas.microsoft.com/office/drawing/2014/main" id="{1DE97E21-AC72-4AFD-93F7-848A20B3D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994" y="209298"/>
            <a:ext cx="1546780" cy="154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252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634BC-5DA9-4EED-B9F3-FED3ED599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055" y="210834"/>
            <a:ext cx="10292856" cy="891111"/>
          </a:xfrm>
        </p:spPr>
        <p:txBody>
          <a:bodyPr/>
          <a:lstStyle/>
          <a:p>
            <a:r>
              <a:rPr lang="en-US" dirty="0" err="1"/>
              <a:t>Carbapenemases</a:t>
            </a:r>
            <a:r>
              <a:rPr lang="en-US" dirty="0"/>
              <a:t> in </a:t>
            </a:r>
            <a:r>
              <a:rPr lang="en-US" i="1" dirty="0"/>
              <a:t>P. </a:t>
            </a:r>
            <a:r>
              <a:rPr lang="en-US" i="1" dirty="0" err="1"/>
              <a:t>aeruginsoa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A89CAC-9F8E-45A8-B3D1-BCE721B223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00655" y="1776333"/>
            <a:ext cx="7092187" cy="4828297"/>
          </a:xfrm>
          <a:prstGeom prst="rect">
            <a:avLst/>
          </a:prstGeom>
        </p:spPr>
      </p:pic>
      <p:pic>
        <p:nvPicPr>
          <p:cNvPr id="9218" name="Picture 2" descr="ARLG | Antibacterial Resistance Leadership Group">
            <a:extLst>
              <a:ext uri="{FF2B5EF4-FFF2-40B4-BE49-F238E27FC236}">
                <a16:creationId xmlns:a16="http://schemas.microsoft.com/office/drawing/2014/main" id="{F84BC8B7-619F-4AEF-AC03-235A99141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58729"/>
            <a:ext cx="4257675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A9C3A6-041F-4413-BFB9-83E2FFA373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6461" y="253370"/>
            <a:ext cx="4226381" cy="14804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A7D3B6-00BC-38E9-784A-1FEB777E0E04}"/>
              </a:ext>
            </a:extLst>
          </p:cNvPr>
          <p:cNvSpPr txBox="1"/>
          <p:nvPr/>
        </p:nvSpPr>
        <p:spPr>
          <a:xfrm>
            <a:off x="332055" y="1379854"/>
            <a:ext cx="67550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Clinical and molecular analysis of 972 cases of </a:t>
            </a:r>
            <a:r>
              <a:rPr lang="en-US" sz="2000" b="1" dirty="0" err="1"/>
              <a:t>CRPa</a:t>
            </a:r>
            <a:r>
              <a:rPr lang="en-US" sz="2000" b="1" dirty="0"/>
              <a:t> from 44 hospitals globally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60% with infection and 40% colonization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CAA847-AC3C-B288-9D5E-D2E1474F9F1F}"/>
              </a:ext>
            </a:extLst>
          </p:cNvPr>
          <p:cNvSpPr txBox="1"/>
          <p:nvPr/>
        </p:nvSpPr>
        <p:spPr>
          <a:xfrm>
            <a:off x="332055" y="2695074"/>
            <a:ext cx="4568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Key findings: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22% of isolates harbored </a:t>
            </a:r>
            <a:r>
              <a:rPr lang="en-US" dirty="0" err="1"/>
              <a:t>CB’ase</a:t>
            </a:r>
            <a:r>
              <a:rPr lang="en-US" dirty="0"/>
              <a:t> genes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2% in US to 69% in South and Central America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Meropenem MICs and cross-resistance to other β-lactams was higher in </a:t>
            </a:r>
            <a:r>
              <a:rPr lang="en-US" dirty="0" err="1"/>
              <a:t>CB’ase</a:t>
            </a:r>
            <a:r>
              <a:rPr lang="en-US" dirty="0"/>
              <a:t> producers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KPC-2 and VIM-1 were most common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Mortality rates higher among patients infected with </a:t>
            </a:r>
            <a:r>
              <a:rPr lang="en-US" dirty="0" err="1"/>
              <a:t>CB’ase</a:t>
            </a:r>
            <a:r>
              <a:rPr lang="en-US" dirty="0"/>
              <a:t> producing strains </a:t>
            </a:r>
          </a:p>
        </p:txBody>
      </p:sp>
    </p:spTree>
    <p:extLst>
      <p:ext uri="{BB962C8B-B14F-4D97-AF65-F5344CB8AC3E}">
        <p14:creationId xmlns:p14="http://schemas.microsoft.com/office/powerpoint/2010/main" val="28763702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82A5B"/>
      </a:accent1>
      <a:accent2>
        <a:srgbClr val="7B93A6"/>
      </a:accent2>
      <a:accent3>
        <a:srgbClr val="AB1E2C"/>
      </a:accent3>
      <a:accent4>
        <a:srgbClr val="4B905E"/>
      </a:accent4>
      <a:accent5>
        <a:srgbClr val="493281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4A2DB2B55E6944902CAF540F909CB2" ma:contentTypeVersion="13" ma:contentTypeDescription="Create a new document." ma:contentTypeScope="" ma:versionID="0657e9c2df0ccf0a5938eee7d8c91822">
  <xsd:schema xmlns:xsd="http://www.w3.org/2001/XMLSchema" xmlns:xs="http://www.w3.org/2001/XMLSchema" xmlns:p="http://schemas.microsoft.com/office/2006/metadata/properties" xmlns:ns3="c586dd85-aeb2-4a36-ae65-9838e835b57c" xmlns:ns4="33371320-ec26-4881-8ca4-aaa9a9663acd" targetNamespace="http://schemas.microsoft.com/office/2006/metadata/properties" ma:root="true" ma:fieldsID="2c3ca9bcb59012116ea18a6aac1e23de" ns3:_="" ns4:_="">
    <xsd:import namespace="c586dd85-aeb2-4a36-ae65-9838e835b57c"/>
    <xsd:import namespace="33371320-ec26-4881-8ca4-aaa9a9663ac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86dd85-aeb2-4a36-ae65-9838e835b57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371320-ec26-4881-8ca4-aaa9a9663a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2C6FD7E-5503-47EF-9995-0AACB8D29ADF}">
  <ds:schemaRefs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33371320-ec26-4881-8ca4-aaa9a9663acd"/>
    <ds:schemaRef ds:uri="c586dd85-aeb2-4a36-ae65-9838e835b57c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39C53552-301B-472A-BEF8-5FDBA92A932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C858EE2-E890-4D24-9AF6-90E5A070A2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86dd85-aeb2-4a36-ae65-9838e835b57c"/>
    <ds:schemaRef ds:uri="33371320-ec26-4881-8ca4-aaa9a9663a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13595</TotalTime>
  <Words>6518</Words>
  <Application>Microsoft Office PowerPoint</Application>
  <PresentationFormat>Widescreen</PresentationFormat>
  <Paragraphs>1439</Paragraphs>
  <Slides>66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7" baseType="lpstr">
      <vt:lpstr>Arial</vt:lpstr>
      <vt:lpstr>Calibri</vt:lpstr>
      <vt:lpstr>Calibri Light</vt:lpstr>
      <vt:lpstr>Courier New</vt:lpstr>
      <vt:lpstr>Museo Sans 300</vt:lpstr>
      <vt:lpstr>Symbol</vt:lpstr>
      <vt:lpstr>Wingdings</vt:lpstr>
      <vt:lpstr>Wingdings 2</vt:lpstr>
      <vt:lpstr>Office Theme</vt:lpstr>
      <vt:lpstr>2_Office Theme</vt:lpstr>
      <vt:lpstr>Prism 8</vt:lpstr>
      <vt:lpstr>Evolving Clinical Resistance and Treatment Strategies for Novel β-lactam Agents against Pseudomonas aeruginosa</vt:lpstr>
      <vt:lpstr>Disclosures</vt:lpstr>
      <vt:lpstr>Presentation outline</vt:lpstr>
      <vt:lpstr>AMR Threats in the U.S. (and worldwide)</vt:lpstr>
      <vt:lpstr>β-lactams:  In vitro spectrum</vt:lpstr>
      <vt:lpstr>COVID-19 Reverses AMR Progress in the US</vt:lpstr>
      <vt:lpstr>PowerPoint Presentation</vt:lpstr>
      <vt:lpstr>CR pathogens at UPMC</vt:lpstr>
      <vt:lpstr>Carbapenemases in P. aeruginsoa</vt:lpstr>
      <vt:lpstr>An organism prepared to evolve and evade</vt:lpstr>
      <vt:lpstr>Natural defenses against antibiotics</vt:lpstr>
      <vt:lpstr>Defining β-lactam resistance in P. aeruginosa</vt:lpstr>
      <vt:lpstr>β-lactam resistance in P. aeruginosa (traditional agents)</vt:lpstr>
      <vt:lpstr>β-lactam resistance in P. aeruginosa (new agents)</vt:lpstr>
      <vt:lpstr>Ceftolozane-tazobactam vs Ceftazidime-avibactam</vt:lpstr>
      <vt:lpstr>Ceftolozane-tazobactam vs Ceftazidime-avibactam</vt:lpstr>
      <vt:lpstr>What drives basal differences in % susceptibility?</vt:lpstr>
      <vt:lpstr>Meropenem-vaborbactam .vs Imipenem-relebactam</vt:lpstr>
      <vt:lpstr>Imipenem-relebactam against XDR P. aeruginosa</vt:lpstr>
      <vt:lpstr>How do they all compare against resistant isolates?</vt:lpstr>
      <vt:lpstr>Cefiderocol – The Frankenstein β-lactam</vt:lpstr>
      <vt:lpstr>Cefiderocol against MDR and XDR P. aeruginosa</vt:lpstr>
      <vt:lpstr>Presentation outline</vt:lpstr>
      <vt:lpstr>Selection of β-lactam resistance in P. aeruginosa</vt:lpstr>
      <vt:lpstr>Ceftolozane-tazobactam resistance</vt:lpstr>
      <vt:lpstr>Mechanisms of Ceftolozane-tazobactam resistance</vt:lpstr>
      <vt:lpstr>Collateral effects of C/T resistance</vt:lpstr>
      <vt:lpstr>Collateral effects of C/T resistance</vt:lpstr>
      <vt:lpstr>PDC mutations lead to cross-resistance to ceftazidime-avibactam</vt:lpstr>
      <vt:lpstr>And then 2020 went from bad to worse…..</vt:lpstr>
      <vt:lpstr>Option 1: Ceftazidime-avibactam </vt:lpstr>
      <vt:lpstr>Option 1: Ceftazidime-avibactam </vt:lpstr>
      <vt:lpstr>Ceftazidime-avibactam resistance</vt:lpstr>
      <vt:lpstr>Option 2: Imipenem-relebactam</vt:lpstr>
      <vt:lpstr>Yeah, you guessed it</vt:lpstr>
      <vt:lpstr>So what happened?</vt:lpstr>
      <vt:lpstr>So what happened?</vt:lpstr>
      <vt:lpstr>Evolution of imi-rel resistance at UPMC</vt:lpstr>
      <vt:lpstr>Collateral effects of C/T resistance</vt:lpstr>
      <vt:lpstr>Collateral susceptibility to imipenem</vt:lpstr>
      <vt:lpstr>Option 3: Cefiderocol</vt:lpstr>
      <vt:lpstr>Option 3: Cefiderocol</vt:lpstr>
      <vt:lpstr>Option 3: Cefiderocol for MDR Pseudomonas</vt:lpstr>
      <vt:lpstr>Whoa! Is this really possible?</vt:lpstr>
      <vt:lpstr>Presentation outline</vt:lpstr>
      <vt:lpstr>IDSA Guidance</vt:lpstr>
      <vt:lpstr>ESCMID Guidelines</vt:lpstr>
      <vt:lpstr>Ceftolozane-tazobactam real-world evidence</vt:lpstr>
      <vt:lpstr>Ceftolozane-tazobactam real-world evidence</vt:lpstr>
      <vt:lpstr>Remaining Knowledge Gaps</vt:lpstr>
      <vt:lpstr> A multicenter, observational study to compare the effectiveness of Ceftazidime-Avibactam versus Ceftolozane-Tazobactam for multidrug-resistant Pseudomonas aeruginosa infections in the United States (CACTUS) </vt:lpstr>
      <vt:lpstr>CACTUS progress to date </vt:lpstr>
      <vt:lpstr>CACTUS: Patient demographics</vt:lpstr>
      <vt:lpstr>CACTUS: Severity of illness</vt:lpstr>
      <vt:lpstr>CACTUS: Treatment characteristics</vt:lpstr>
      <vt:lpstr>CACTUS: Results….</vt:lpstr>
      <vt:lpstr>CACTUS – UPMC Preliminary data</vt:lpstr>
      <vt:lpstr>CACTUS – UPMC Preliminary Data</vt:lpstr>
      <vt:lpstr>Remaining Knowledge Gaps</vt:lpstr>
      <vt:lpstr>Approach to MDR P. aeruginosa in 2023</vt:lpstr>
      <vt:lpstr>Importance of prior β-lactam exposures</vt:lpstr>
      <vt:lpstr>Remaining Knowledge Gaps</vt:lpstr>
      <vt:lpstr>Summary and concluding thoughts </vt:lpstr>
      <vt:lpstr>So how are you going to pick a preferred agent?</vt:lpstr>
      <vt:lpstr>Acknowledgements</vt:lpstr>
      <vt:lpstr>Evolving Clinical Resistance to Novel Agents in Pseudomonas aeruginosa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Travis Frazier</dc:creator>
  <cp:lastModifiedBy>Ryan Shields</cp:lastModifiedBy>
  <cp:revision>255</cp:revision>
  <dcterms:created xsi:type="dcterms:W3CDTF">2021-01-29T19:10:56Z</dcterms:created>
  <dcterms:modified xsi:type="dcterms:W3CDTF">2023-06-02T18:40:43Z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0x010100364A2DB2B55E6944902CAF540F909CB2</vt:lpwstr>
  </property>
</Properties>
</file>